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7"/>
  </p:notes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Dancing Script" charset="1" panose="03080600040507000D00"/>
      <p:regular r:id="rId22"/>
    </p:embeddedFont>
    <p:embeddedFont>
      <p:font typeface="Dancing Script Bold" charset="1" panose="03080800040507000D00"/>
      <p:regular r:id="rId23"/>
    </p:embeddedFont>
    <p:embeddedFont>
      <p:font typeface="Asap Regular" charset="1" panose="020F0504030202060203"/>
      <p:regular r:id="rId24"/>
    </p:embeddedFont>
    <p:embeddedFont>
      <p:font typeface="Asap Regular Bold" charset="1" panose="020F0604030202060203"/>
      <p:regular r:id="rId25"/>
    </p:embeddedFont>
    <p:embeddedFont>
      <p:font typeface="Asap Regular Italics" charset="1" panose="020F05040302020D0203"/>
      <p:regular r:id="rId26"/>
    </p:embeddedFont>
    <p:embeddedFont>
      <p:font typeface="Asap Regular Bold Italics" charset="1" panose="020F06040302020D0203"/>
      <p:regular r:id="rId27"/>
    </p:embeddedFont>
    <p:embeddedFont>
      <p:font typeface="Paytone One"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48" Target="slides/slide20.xml" Type="http://schemas.openxmlformats.org/officeDocument/2006/relationships/slide"/><Relationship Id="rId49" Target="slides/slide21.xml" Type="http://schemas.openxmlformats.org/officeDocument/2006/relationships/slide"/><Relationship Id="rId5" Target="tableStyles.xml" Type="http://schemas.openxmlformats.org/officeDocument/2006/relationships/tableStyles"/><Relationship Id="rId50" Target="slides/slide22.xml" Type="http://schemas.openxmlformats.org/officeDocument/2006/relationships/slide"/><Relationship Id="rId51" Target="slides/slide23.xml" Type="http://schemas.openxmlformats.org/officeDocument/2006/relationships/slide"/><Relationship Id="rId52" Target="slides/slide24.xml" Type="http://schemas.openxmlformats.org/officeDocument/2006/relationships/slide"/><Relationship Id="rId53" Target="slides/slide25.xml" Type="http://schemas.openxmlformats.org/officeDocument/2006/relationships/slide"/><Relationship Id="rId54" Target="slides/slide26.xml" Type="http://schemas.openxmlformats.org/officeDocument/2006/relationships/slide"/><Relationship Id="rId55" Target="slides/slide27.xml" Type="http://schemas.openxmlformats.org/officeDocument/2006/relationships/slide"/><Relationship Id="rId56" Target="slides/slide28.xml" Type="http://schemas.openxmlformats.org/officeDocument/2006/relationships/slide"/><Relationship Id="rId57" Target="notesMasters/notesMaster1.xml" Type="http://schemas.openxmlformats.org/officeDocument/2006/relationships/notesMaster"/><Relationship Id="rId58" Target="theme/theme2.xml" Type="http://schemas.openxmlformats.org/officeDocument/2006/relationships/theme"/><Relationship Id="rId59" Target="notesSlides/notesSlide1.xml" Type="http://schemas.openxmlformats.org/officeDocument/2006/relationships/notesSlide"/><Relationship Id="rId6" Target="fonts/font6.fntdata" Type="http://schemas.openxmlformats.org/officeDocument/2006/relationships/font"/><Relationship Id="rId60" Target="notesSlides/notesSlide2.xml" Type="http://schemas.openxmlformats.org/officeDocument/2006/relationships/notesSlide"/><Relationship Id="rId61" Target="notesSlides/notesSlide3.xml" Type="http://schemas.openxmlformats.org/officeDocument/2006/relationships/notesSlide"/><Relationship Id="rId62" Target="notesSlides/notesSlide4.xml" Type="http://schemas.openxmlformats.org/officeDocument/2006/relationships/notesSlide"/><Relationship Id="rId63" Target="notesSlides/notesSlide5.xml" Type="http://schemas.openxmlformats.org/officeDocument/2006/relationships/notesSlide"/><Relationship Id="rId64" Target="notesSlides/notesSlide6.xml" Type="http://schemas.openxmlformats.org/officeDocument/2006/relationships/notesSlide"/><Relationship Id="rId65" Target="notesSlides/notesSlide7.xml" Type="http://schemas.openxmlformats.org/officeDocument/2006/relationships/notesSlide"/><Relationship Id="rId66" Target="notesSlides/notesSlide8.xml" Type="http://schemas.openxmlformats.org/officeDocument/2006/relationships/notesSlide"/><Relationship Id="rId67" Target="notesSlides/notesSlide9.xml" Type="http://schemas.openxmlformats.org/officeDocument/2006/relationships/notesSlide"/><Relationship Id="rId68" Target="notesSlides/notesSlide10.xml" Type="http://schemas.openxmlformats.org/officeDocument/2006/relationships/notesSlide"/><Relationship Id="rId69" Target="notesSlides/notesSlide11.xml" Type="http://schemas.openxmlformats.org/officeDocument/2006/relationships/notesSlide"/><Relationship Id="rId7" Target="fonts/font7.fntdata" Type="http://schemas.openxmlformats.org/officeDocument/2006/relationships/font"/><Relationship Id="rId70" Target="notesSlides/notesSlide12.xml" Type="http://schemas.openxmlformats.org/officeDocument/2006/relationships/notesSlide"/><Relationship Id="rId71" Target="notesSlides/notesSlide13.xml" Type="http://schemas.openxmlformats.org/officeDocument/2006/relationships/notesSlide"/><Relationship Id="rId72" Target="notesSlides/notesSlide14.xml" Type="http://schemas.openxmlformats.org/officeDocument/2006/relationships/notesSlide"/><Relationship Id="rId73" Target="notesSlides/notesSlide15.xml" Type="http://schemas.openxmlformats.org/officeDocument/2006/relationships/notesSlide"/><Relationship Id="rId74" Target="notesSlides/notesSlide16.xml" Type="http://schemas.openxmlformats.org/officeDocument/2006/relationships/notesSlide"/><Relationship Id="rId75" Target="notesSlides/notesSlide17.xml" Type="http://schemas.openxmlformats.org/officeDocument/2006/relationships/notesSlide"/><Relationship Id="rId76" Target="notesSlides/notesSlide18.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Bài toán phân bổ bến có thể được biểu diễn bằng biểu đồ không gian thời gian như Hình trong đó trục hoành và trục tung lần lượt thể hiện các đơn vị thời gian và phần bến. Một tàu có thể được xem như một hình chữ nhật có chiều dài là thời gian xử lý và chiều cao là kích thước tàu.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mỗi nút được xác định, ta sẽ gán cho nó thành một vector 4 chiều để thể hiện được vùng mà tàu n có để đặt vào. Mỗi nút sẽ sinh ra xung quanh nó 4 góc phần tư được đánh số theo ngược chiều kim đồng hồ </a:t>
            </a:r>
          </a:p>
          <a:p>
            <a:r>
              <a:rPr lang="en-US"/>
              <a:t>Tiếp theo ta sẽ gán nút đó với mốt vector 4 chiều, mỗi chiều sẽ đại diện cho một gốc phần tư theo thứ tự. Nếu góc phần tư đó có chỗ trống đặt tàu thì sẽ được gán giá trị 1, ngược lại gán cho nó giá trị 0. Ví dụ nút trong hình sẽ được gán cho vector [0, 0, 1, 0]. Ta sẽ chia các nốt thành 5 lớp dựa vào vector mà nó đã được gán. Danh sách 5 lớp được thể hiện bên dưới: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mỗi nút được xác định, ta sẽ gán cho nó thành một vector 4 chiều để thể hiện được vùng mà tàu n có để đặt vào. Mỗi nút sẽ sinh ra xung quanh nó 4 góc phần tư được đánh số theo ngược chiều kim đồng hồ </a:t>
            </a:r>
          </a:p>
          <a:p>
            <a:r>
              <a:rPr lang="en-US"/>
              <a:t>Tiếp theo ta sẽ gán nút đó với mốt vector 4 chiều, mỗi chiều sẽ đại diện cho một gốc phần tư theo thứ tự. Nếu góc phần tư đó có chỗ trống đặt tàu thì sẽ được gán giá trị 1, ngược lại gán cho nó giá trị 0. Ví dụ nút trong hình sẽ được gán cho vector [0, 0, 1, 0]. Ta sẽ chia các nốt thành 5 lớp dựa vào vector mà nó đã được gán. Danh sách 5 lớp được thể hiện bên dưới: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mỗi nút được xác định, ta sẽ gán cho nó thành một vector 4 chiều để thể hiện được vùng mà tàu n có để đặt vào. Mỗi nút sẽ sinh ra xung quanh nó 4 góc phần tư được đánh số theo ngược chiều kim đồng hồ </a:t>
            </a:r>
          </a:p>
          <a:p>
            <a:r>
              <a:rPr lang="en-US"/>
              <a:t>Tiếp theo ta sẽ gán nút đó với mốt vector 4 chiều, mỗi chiều sẽ đại diện cho một gốc phần tư theo thứ tự. Nếu góc phần tư đó có chỗ trống đặt tàu thì sẽ được gán giá trị 1, ngược lại gán cho nó giá trị 0. Ví dụ nút trong hình sẽ được gán cho vector [0, 0, 1, 0]. Ta sẽ chia các nốt thành 5 lớp dựa vào vector mà nó đã được gán. Danh sách 5 lớp được thể hiện bên dưới: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mỗi nút được xác định, ta sẽ gán cho nó thành một vector 4 chiều để thể hiện được vùng mà tàu n có để đặt vào. Mỗi nút sẽ sinh ra xung quanh nó 4 góc phần tư được đánh số theo ngược chiều kim đồng hồ </a:t>
            </a:r>
          </a:p>
          <a:p>
            <a:r>
              <a:rPr lang="en-US"/>
              <a:t>Tiếp theo ta sẽ gán nút đó với mốt vector 4 chiều, mỗi chiều sẽ đại diện cho một gốc phần tư theo thứ tự. Nếu góc phần tư đó có chỗ trống đặt tàu thì sẽ được gán giá trị 1, ngược lại gán cho nó giá trị 0. Ví dụ nút trong hình sẽ được gán cho vector [0, 0, 1, 0]. Ta sẽ chia các nốt thành 5 lớp dựa vào vector mà nó đã được gán. Danh sách 5 lớp được thể hiện bên dưới: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mỗi nút được xác định, ta sẽ gán cho nó thành một vector 4 chiều để thể hiện được vùng mà tàu n có để đặt vào. Mỗi nút sẽ sinh ra xung quanh nó 4 góc phần tư được đánh số theo ngược chiều kim đồng hồ </a:t>
            </a:r>
          </a:p>
          <a:p>
            <a:r>
              <a:rPr lang="en-US"/>
              <a:t>Tiếp theo ta sẽ gán nút đó với mốt vector 4 chiều, mỗi chiều sẽ đại diện cho một gốc phần tư theo thứ tự. Nếu góc phần tư đó có chỗ trống đặt tàu thì sẽ được gán giá trị 1, ngược lại gán cho nó giá trị 0. Ví dụ nút trong hình sẽ được gán cho vector [0, 0, 1, 0]. Ta sẽ chia các nốt thành 5 lớp dựa vào vector mà nó đã được gán. Danh sách 5 lớp được thể hiện bên dưới: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mỗi nút được xác định, ta sẽ gán cho nó thành một vector 4 chiều để thể hiện được vùng mà tàu n có để đặt vào. Mỗi nút sẽ sinh ra xung quanh nó 4 góc phần tư được đánh số theo ngược chiều kim đồng hồ </a:t>
            </a:r>
          </a:p>
          <a:p>
            <a:r>
              <a:rPr lang="en-US"/>
              <a:t>Tiếp theo ta sẽ gán nút đó với mốt vector 4 chiều, mỗi chiều sẽ đại diện cho một gốc phần tư theo thứ tự. Nếu góc phần tư đó có chỗ trống đặt tàu thì sẽ được gán giá trị 1, ngược lại gán cho nó giá trị 0. Ví dụ nút trong hình sẽ được gán cho vector [0, 0, 1, 0]. Ta sẽ chia các nốt thành 5 lớp dựa vào vector mà nó đã được gán. Danh sách 5 lớp được thể hiện bên dưới: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mỗi nút được xác định, ta sẽ gán cho nó thành một vector 4 chiều để thể hiện được vùng mà tàu n có để đặt vào. Mỗi nút sẽ sinh ra xung quanh nó 4 góc phần tư được đánh số theo ngược chiều kim đồng hồ </a:t>
            </a:r>
          </a:p>
          <a:p>
            <a:r>
              <a:rPr lang="en-US"/>
              <a:t>Tiếp theo ta sẽ gán nút đó với mốt vector 4 chiều, mỗi chiều sẽ đại diện cho một gốc phần tư theo thứ tự. Nếu góc phần tư đó có chỗ trống đặt tàu thì sẽ được gán giá trị 1, ngược lại gán cho nó giá trị 0. Ví dụ nút trong hình sẽ được gán cho vector [0, 0, 1, 0]. Ta sẽ chia các nốt thành 5 lớp dựa vào vector mà nó đã được gán. Danh sách 5 lớp được thể hiện bên dưới: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mỗi nút được xác định, ta sẽ gán cho nó thành một vector 4 chiều để thể hiện được vùng mà tàu n có để đặt vào. Mỗi nút sẽ sinh ra xung quanh nó 4 góc phần tư được đánh số theo ngược chiều kim đồng hồ </a:t>
            </a:r>
          </a:p>
          <a:p>
            <a:r>
              <a:rPr lang="en-US"/>
              <a:t>Tiếp theo ta sẽ gán nút đó với mốt vector 4 chiều, mỗi chiều sẽ đại diện cho một gốc phần tư theo thứ tự. Nếu góc phần tư đó có chỗ trống đặt tàu thì sẽ được gán giá trị 1, ngược lại gán cho nó giá trị 0. Ví dụ nút trong hình sẽ được gán cho vector [0, 0, 1, 0]. Ta sẽ chia các nốt thành 5 lớp dựa vào vector mà nó đã được gán. Danh sách 5 lớp được thể hiện bên dưới: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mỗi nút được xác định, ta sẽ gán cho nó thành một vector 4 chiều để thể hiện được vùng mà tàu n có để đặt vào. Mỗi nút sẽ sinh ra xung quanh nó 4 góc phần tư được đánh số theo ngược chiều kim đồng hồ </a:t>
            </a:r>
          </a:p>
          <a:p>
            <a:r>
              <a:rPr lang="en-US"/>
              <a:t>Tiếp theo ta sẽ gán nút đó với mốt vector 4 chiều, mỗi chiều sẽ đại diện cho một gốc phần tư theo thứ tự. Nếu góc phần tư đó có chỗ trống đặt tàu thì sẽ được gán giá trị 1, ngược lại gán cho nó giá trị 0. Ví dụ nút trong hình sẽ được gán cho vector [0, 0, 1, 0]. Ta sẽ chia các nốt thành 5 lớp dựa vào vector mà nó đã được gán. Danh sách 5 lớp được thể hiện bên dưới: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Bài toán phân bổ bến có thể được biểu diễn bằng biểu đồ không gian thời gian như Hình trong đó trục hoành và trục tung lần lượt thể hiện các đơn vị thời gian và phần bến. Một tàu có thể được xem như một hình chữ nhật có chiều dài là thời gian xử lý và chiều cao là kích thước tàu.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Bài toán phân bổ bến có thể được biểu diễn bằng biểu đồ không gian thời gian như Hình trong đó trục hoành và trục tung lần lượt thể hiện các đơn vị thời gian và phần bến. Một tàu có thể được xem như một hình chữ nhật có chiều dài là thời gian xử lý và chiều cao là kích thước tàu.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Bài toán phân bổ bến có thể được biểu diễn bằng biểu đồ không gian thời gian như Hình trong đó trục hoành và trục tung lần lượt thể hiện các đơn vị thời gian và phần bến. Một tàu có thể được xem như một hình chữ nhật có chiều dài là thời gian xử lý và chiều cao là kích thước tàu.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Bài toán phân bổ bến có thể được biểu diễn bằng biểu đồ không gian thời gian như Hình trong đó trục hoành và trục tung lần lượt thể hiện các đơn vị thời gian và phần bến. Một tàu có thể được xem như một hình chữ nhật có chiều dài là thời gian xử lý và chiều cao là kích thước tàu.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Node (Nút): Trước tiên, ta xác định một vùng hình chữ nhật trong biểu đồ không-thời gian (tạm gọi là ABCD) để thể hiện cho vùng có thể đặt của tàu thứ n dựa vào thời gian đến - ai và thời gian xử lý - pi của tàu. Lúc này ta chỉ xét các tàu đã được đóng gói nằm phía trong hoặc một phần nằm phía trong ABCD. Mỗi tàu i đã được sắp sẽ được giới hạn bởi 4 đường thẳng (chỉ xét những đường thẳng ở phía trong ABCD) s = vi; s = vi + si; t = ui; t = ui + pi . Gộp các đường thẳng này với 4 đường thẳng t = an; t = T ; s = 0; s = S, ta sẽ được tập hợp gồm các đường thẳng. Một nút được xác định là giao điểm của 2 đường thẳng bất kỳ trong tập hợp các đường thẳng nói trên. Ở đây ta xét khoảng break như 1 con tàu có size là 0, process time là vô cùng</a:t>
            </a:r>
          </a:p>
          <a:p>
            <a:r>
              <a:rPr lang="en-US"/>
              <a:t>• Hole (Lỗ): Là một khu vực khép kín bên trong hình chữ nhật ABCD mà đến hiện nay chưa chứa bất kỳ tàu nào cả. Mỗi lỗ sẽ có tập hợp các đỉnh (Vertex) và các cạnh (Edge) của nó. Ngoài ra đỉnh là các</a:t>
            </a:r>
          </a:p>
          <a:p>
            <a:r>
              <a:rPr lang="en-US"/>
              <a:t>nút đặc biệt ở trong biểu đồ không-thời gian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Node (Nút): Trước tiên, ta xác định một vùng hình chữ nhật trong biểu đồ không-thời gian (tạm gọi là ABCD) để thể hiện cho vùng có thể đặt của tàu thứ n dựa vào thời gian đến - ai và thời gian xử lý - pi của tàu. Lúc này ta chỉ xét các tàu đã được đóng gói nằm phía trong hoặc một phần nằm phía trong ABCD. Mỗi tàu i đã được sắp sẽ được giới hạn bởi 4 đường thẳng (chỉ xét những đường thẳng ở phía trong ABCD) s = vi; s = vi + si; t = ui; t = ui + pi . Gộp các đường thẳng này với 4 đường thẳng t = an; t = T ; s = 0; s = S, ta sẽ được tập hợp gồm các đường thẳng. Một nút được xác định là giao điểm của 2 đường thẳng bất kỳ trong tập hợp các đường thẳng nói trên. Ở đây ta xét khoảng break như 1 con tàu có size là 0, process time là vô cùng</a:t>
            </a:r>
          </a:p>
          <a:p>
            <a:r>
              <a:rPr lang="en-US"/>
              <a:t>• Hole (Lỗ): Là một khu vực khép kín bên trong hình chữ nhật ABCD mà đến hiện nay chưa chứa bất kỳ tàu nào cả. Mỗi lỗ sẽ có tập hợp các đỉnh (Vertex) và các cạnh (Edge) của nó. Ngoài ra đỉnh là các</a:t>
            </a:r>
          </a:p>
          <a:p>
            <a:r>
              <a:rPr lang="en-US"/>
              <a:t>nút đặc biệt ở trong biểu đồ không-thời gian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mỗi nút được xác định, ta sẽ gán cho nó thành một vector 4 chiều để thể hiện được vùng mà tàu n có để đặt vào. Mỗi nút sẽ sinh ra xung quanh nó 4 góc phần tư được đánh số theo ngược chiều kim đồng hồ </a:t>
            </a:r>
          </a:p>
          <a:p>
            <a:r>
              <a:rPr lang="en-US"/>
              <a:t>Tiếp theo ta sẽ gán nút đó với mốt vector 4 chiều, mỗi chiều sẽ đại diện cho một gốc phần tư theo thứ tự. Nếu góc phần tư đó có chỗ trống đặt tàu thì sẽ được gán giá trị 1, ngược lại gán cho nó giá trị 0. Ví dụ nút trong hình sẽ được gán cho vector [0, 0, 1, 0]. Ta sẽ chia các nốt thành 5 lớp dựa vào vector mà nó đã được gán. Danh sách 5 lớp được thể hiện bên dưới: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Đối với mỗi nút được xác định, ta sẽ gán cho nó thành một vector 4 chiều để thể hiện được vùng mà tàu n có để đặt vào. Mỗi nút sẽ sinh ra xung quanh nó 4 góc phần tư được đánh số theo ngược chiều kim đồng hồ </a:t>
            </a:r>
          </a:p>
          <a:p>
            <a:r>
              <a:rPr lang="en-US"/>
              <a:t>Tiếp theo ta sẽ gán nút đó với mốt vector 4 chiều, mỗi chiều sẽ đại diện cho một gốc phần tư theo thứ tự. Nếu góc phần tư đó có chỗ trống đặt tàu thì sẽ được gán giá trị 1, ngược lại gán cho nó giá trị 0. Ví dụ nút trong hình sẽ được gán cho vector [0, 0, 1, 0]. Ta sẽ chia các nốt thành 5 lớp dựa vào vector mà nó đã được gán. Danh sách 5 lớp được thể hiện bên dưới: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 Id="rId6"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6.png" Type="http://schemas.openxmlformats.org/officeDocument/2006/relationships/image"/><Relationship Id="rId4" Target="../media/image22.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6.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6.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EB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563868" y="569385"/>
            <a:ext cx="503234" cy="459315"/>
          </a:xfrm>
          <a:prstGeom prst="rect">
            <a:avLst/>
          </a:prstGeom>
        </p:spPr>
      </p:pic>
      <p:pic>
        <p:nvPicPr>
          <p:cNvPr name="Picture 3" id="3"/>
          <p:cNvPicPr>
            <a:picLocks noChangeAspect="true"/>
          </p:cNvPicPr>
          <p:nvPr/>
        </p:nvPicPr>
        <p:blipFill>
          <a:blip r:embed="rId2">
            <a:alphaModFix amt="5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679065" y="9258300"/>
            <a:ext cx="503234" cy="459315"/>
          </a:xfrm>
          <a:prstGeom prst="rect">
            <a:avLst/>
          </a:prstGeom>
        </p:spPr>
      </p:pic>
      <p:pic>
        <p:nvPicPr>
          <p:cNvPr name="Picture 4" id="4"/>
          <p:cNvPicPr>
            <a:picLocks noChangeAspect="true"/>
          </p:cNvPicPr>
          <p:nvPr/>
        </p:nvPicPr>
        <p:blipFill>
          <a:blip r:embed="rId2">
            <a:alphaModFix amt="5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449971" y="2268196"/>
            <a:ext cx="503234" cy="459315"/>
          </a:xfrm>
          <a:prstGeom prst="rect">
            <a:avLst/>
          </a:prstGeom>
        </p:spPr>
      </p:pic>
      <p:pic>
        <p:nvPicPr>
          <p:cNvPr name="Picture 5" id="5"/>
          <p:cNvPicPr>
            <a:picLocks noChangeAspect="true"/>
          </p:cNvPicPr>
          <p:nvPr/>
        </p:nvPicPr>
        <p:blipFill>
          <a:blip r:embed="rId4">
            <a:alphaModFix amt="5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953204" y="-871279"/>
            <a:ext cx="1742558" cy="174255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7815" y="9390865"/>
            <a:ext cx="2092683" cy="209268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090294">
            <a:off x="16052516" y="8380996"/>
            <a:ext cx="2413569" cy="2413569"/>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0298" y="0"/>
            <a:ext cx="1500361" cy="1434720"/>
          </a:xfrm>
          <a:prstGeom prst="rect">
            <a:avLst/>
          </a:prstGeom>
        </p:spPr>
      </p:pic>
      <p:sp>
        <p:nvSpPr>
          <p:cNvPr name="TextBox 9" id="9"/>
          <p:cNvSpPr txBox="true"/>
          <p:nvPr/>
        </p:nvSpPr>
        <p:spPr>
          <a:xfrm rot="0">
            <a:off x="1840855" y="2696333"/>
            <a:ext cx="14606290" cy="5788025"/>
          </a:xfrm>
          <a:prstGeom prst="rect">
            <a:avLst/>
          </a:prstGeom>
        </p:spPr>
        <p:txBody>
          <a:bodyPr anchor="t" rtlCol="false" tIns="0" lIns="0" bIns="0" rIns="0">
            <a:spAutoFit/>
          </a:bodyPr>
          <a:lstStyle/>
          <a:p>
            <a:pPr algn="ctr">
              <a:lnSpc>
                <a:spcPts val="15400"/>
              </a:lnSpc>
            </a:pPr>
            <a:r>
              <a:rPr lang="en-US" sz="11000">
                <a:solidFill>
                  <a:srgbClr val="795833"/>
                </a:solidFill>
                <a:latin typeface="Paytone One"/>
              </a:rPr>
              <a:t>CSBAP</a:t>
            </a:r>
          </a:p>
          <a:p>
            <a:pPr algn="ctr">
              <a:lnSpc>
                <a:spcPts val="15400"/>
              </a:lnSpc>
            </a:pPr>
            <a:r>
              <a:rPr lang="en-US" sz="11000">
                <a:solidFill>
                  <a:srgbClr val="795833"/>
                </a:solidFill>
                <a:latin typeface="Paytone One"/>
              </a:rPr>
              <a:t>Bài toán xếp lịch cho bến tàu</a:t>
            </a:r>
          </a:p>
        </p:txBody>
      </p:sp>
      <p:sp>
        <p:nvSpPr>
          <p:cNvPr name="TextBox 10" id="10"/>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303030"/>
                </a:solidFill>
                <a:latin typeface="Noto Sans"/>
              </a:rPr>
              <a:t>1</a:t>
            </a:r>
          </a:p>
        </p:txBody>
      </p:sp>
      <p:sp>
        <p:nvSpPr>
          <p:cNvPr name="TextBox 11" id="11"/>
          <p:cNvSpPr txBox="true"/>
          <p:nvPr/>
        </p:nvSpPr>
        <p:spPr>
          <a:xfrm rot="0">
            <a:off x="1387068" y="279771"/>
            <a:ext cx="5924476" cy="971868"/>
          </a:xfrm>
          <a:prstGeom prst="rect">
            <a:avLst/>
          </a:prstGeom>
        </p:spPr>
        <p:txBody>
          <a:bodyPr anchor="t" rtlCol="false" tIns="0" lIns="0" bIns="0" rIns="0">
            <a:spAutoFit/>
          </a:bodyPr>
          <a:lstStyle/>
          <a:p>
            <a:pPr algn="ctr">
              <a:lnSpc>
                <a:spcPts val="3919"/>
              </a:lnSpc>
            </a:pPr>
            <a:r>
              <a:rPr lang="en-US" sz="2799">
                <a:solidFill>
                  <a:srgbClr val="303030"/>
                </a:solidFill>
                <a:latin typeface="DejaVu Serif"/>
              </a:rPr>
              <a:t>TRƯỜNG ĐẠI HỌC BÁCH KHOA</a:t>
            </a:r>
          </a:p>
          <a:p>
            <a:pPr algn="ctr">
              <a:lnSpc>
                <a:spcPts val="3919"/>
              </a:lnSpc>
            </a:pPr>
            <a:r>
              <a:rPr lang="en-US" sz="2799">
                <a:solidFill>
                  <a:srgbClr val="303030"/>
                </a:solidFill>
                <a:latin typeface="DejaVu Serif"/>
              </a:rPr>
              <a:t>ĐẠI HỌC QUỐC GIA TP.HCM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565" y="2449644"/>
            <a:ext cx="17228870" cy="7373171"/>
            <a:chOff x="0" y="0"/>
            <a:chExt cx="9534214" cy="4080209"/>
          </a:xfrm>
        </p:grpSpPr>
        <p:sp>
          <p:nvSpPr>
            <p:cNvPr name="Freeform 3" id="3"/>
            <p:cNvSpPr/>
            <p:nvPr/>
          </p:nvSpPr>
          <p:spPr>
            <a:xfrm>
              <a:off x="0" y="0"/>
              <a:ext cx="9534214" cy="4080209"/>
            </a:xfrm>
            <a:custGeom>
              <a:avLst/>
              <a:gdLst/>
              <a:ahLst/>
              <a:cxnLst/>
              <a:rect r="r" b="b" t="t" l="l"/>
              <a:pathLst>
                <a:path h="4080209" w="9534214">
                  <a:moveTo>
                    <a:pt x="9409754" y="4080209"/>
                  </a:moveTo>
                  <a:lnTo>
                    <a:pt x="124460" y="4080209"/>
                  </a:lnTo>
                  <a:cubicBezTo>
                    <a:pt x="55880" y="4080209"/>
                    <a:pt x="0" y="4024329"/>
                    <a:pt x="0" y="3955749"/>
                  </a:cubicBezTo>
                  <a:lnTo>
                    <a:pt x="0" y="124460"/>
                  </a:lnTo>
                  <a:cubicBezTo>
                    <a:pt x="0" y="55880"/>
                    <a:pt x="55880" y="0"/>
                    <a:pt x="124460" y="0"/>
                  </a:cubicBezTo>
                  <a:lnTo>
                    <a:pt x="9409754" y="0"/>
                  </a:lnTo>
                  <a:cubicBezTo>
                    <a:pt x="9478334" y="0"/>
                    <a:pt x="9534214" y="55880"/>
                    <a:pt x="9534214" y="124460"/>
                  </a:cubicBezTo>
                  <a:lnTo>
                    <a:pt x="9534214" y="3955749"/>
                  </a:lnTo>
                  <a:cubicBezTo>
                    <a:pt x="9534214" y="4024329"/>
                    <a:pt x="9478334" y="4080209"/>
                    <a:pt x="9409754" y="4080209"/>
                  </a:cubicBezTo>
                  <a:close/>
                </a:path>
              </a:pathLst>
            </a:custGeom>
            <a:solidFill>
              <a:srgbClr val="F0DFC8"/>
            </a:solidFill>
          </p:spPr>
        </p:sp>
      </p:grpSp>
      <p:grpSp>
        <p:nvGrpSpPr>
          <p:cNvPr name="Group 4" id="4"/>
          <p:cNvGrpSpPr/>
          <p:nvPr/>
        </p:nvGrpSpPr>
        <p:grpSpPr>
          <a:xfrm rot="0">
            <a:off x="345297" y="247661"/>
            <a:ext cx="9326639" cy="3171634"/>
            <a:chOff x="0" y="0"/>
            <a:chExt cx="12435519" cy="4228845"/>
          </a:xfrm>
        </p:grpSpPr>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769" r="0" b="2769"/>
            <a:stretch>
              <a:fillRect/>
            </a:stretch>
          </p:blipFill>
          <p:spPr>
            <a:xfrm flipH="false" flipV="false" rot="0">
              <a:off x="0" y="0"/>
              <a:ext cx="12435519" cy="4228845"/>
            </a:xfrm>
            <a:prstGeom prst="rect">
              <a:avLst/>
            </a:prstGeom>
          </p:spPr>
        </p:pic>
        <p:sp>
          <p:nvSpPr>
            <p:cNvPr name="TextBox 6" id="6"/>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7" id="7"/>
          <p:cNvPicPr>
            <a:picLocks noChangeAspect="true"/>
          </p:cNvPicPr>
          <p:nvPr/>
        </p:nvPicPr>
        <p:blipFill>
          <a:blip r:embed="rId5"/>
          <a:srcRect l="0" t="0" r="0" b="0"/>
          <a:stretch>
            <a:fillRect/>
          </a:stretch>
        </p:blipFill>
        <p:spPr>
          <a:xfrm flipH="false" flipV="false" rot="-6582438">
            <a:off x="16627360" y="623324"/>
            <a:ext cx="801243" cy="913044"/>
          </a:xfrm>
          <a:prstGeom prst="rect">
            <a:avLst/>
          </a:prstGeom>
        </p:spPr>
      </p:pic>
      <p:grpSp>
        <p:nvGrpSpPr>
          <p:cNvPr name="Group 8" id="8"/>
          <p:cNvGrpSpPr>
            <a:grpSpLocks noChangeAspect="true"/>
          </p:cNvGrpSpPr>
          <p:nvPr/>
        </p:nvGrpSpPr>
        <p:grpSpPr>
          <a:xfrm rot="-4965116">
            <a:off x="16775256" y="837200"/>
            <a:ext cx="353475" cy="306109"/>
            <a:chOff x="0" y="0"/>
            <a:chExt cx="6350000" cy="5499100"/>
          </a:xfrm>
        </p:grpSpPr>
        <p:sp>
          <p:nvSpPr>
            <p:cNvPr name="Freeform 9" id="9"/>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10" id="10"/>
          <p:cNvGrpSpPr/>
          <p:nvPr/>
        </p:nvGrpSpPr>
        <p:grpSpPr>
          <a:xfrm rot="0">
            <a:off x="13307453" y="548743"/>
            <a:ext cx="1087178" cy="1087178"/>
            <a:chOff x="0" y="0"/>
            <a:chExt cx="1449570" cy="1449570"/>
          </a:xfrm>
        </p:grpSpPr>
        <p:grpSp>
          <p:nvGrpSpPr>
            <p:cNvPr name="Group 11" id="11"/>
            <p:cNvGrpSpPr/>
            <p:nvPr/>
          </p:nvGrpSpPr>
          <p:grpSpPr>
            <a:xfrm rot="0">
              <a:off x="0" y="0"/>
              <a:ext cx="1449570" cy="1449570"/>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3" id="13"/>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2</a:t>
              </a:r>
            </a:p>
          </p:txBody>
        </p:sp>
      </p:grpSp>
      <p:sp>
        <p:nvSpPr>
          <p:cNvPr name="TextBox 14" id="14"/>
          <p:cNvSpPr txBox="true"/>
          <p:nvPr/>
        </p:nvSpPr>
        <p:spPr>
          <a:xfrm rot="0">
            <a:off x="345297" y="436937"/>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Mô hình hóa bài toán</a:t>
            </a:r>
          </a:p>
        </p:txBody>
      </p:sp>
      <p:sp>
        <p:nvSpPr>
          <p:cNvPr name="TextBox 15" id="15"/>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10</a:t>
            </a:r>
          </a:p>
        </p:txBody>
      </p:sp>
      <p:sp>
        <p:nvSpPr>
          <p:cNvPr name="TextBox 16" id="16"/>
          <p:cNvSpPr txBox="true"/>
          <p:nvPr/>
        </p:nvSpPr>
        <p:spPr>
          <a:xfrm rot="0">
            <a:off x="11094747" y="1712787"/>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Mô hình hóa toán học</a:t>
            </a:r>
          </a:p>
        </p:txBody>
      </p:sp>
      <p:grpSp>
        <p:nvGrpSpPr>
          <p:cNvPr name="Group 17" id="17"/>
          <p:cNvGrpSpPr/>
          <p:nvPr/>
        </p:nvGrpSpPr>
        <p:grpSpPr>
          <a:xfrm rot="0">
            <a:off x="11094747" y="2712100"/>
            <a:ext cx="6356585" cy="1414390"/>
            <a:chOff x="0" y="0"/>
            <a:chExt cx="2689040" cy="598333"/>
          </a:xfrm>
        </p:grpSpPr>
        <p:sp>
          <p:nvSpPr>
            <p:cNvPr name="Freeform 18" id="18"/>
            <p:cNvSpPr/>
            <p:nvPr/>
          </p:nvSpPr>
          <p:spPr>
            <a:xfrm>
              <a:off x="92710" y="106680"/>
              <a:ext cx="2584900" cy="478953"/>
            </a:xfrm>
            <a:custGeom>
              <a:avLst/>
              <a:gdLst/>
              <a:ahLst/>
              <a:cxnLst/>
              <a:rect r="r" b="b" t="t" l="l"/>
              <a:pathLst>
                <a:path h="478953" w="2584900">
                  <a:moveTo>
                    <a:pt x="2558230" y="289723"/>
                  </a:moveTo>
                  <a:cubicBezTo>
                    <a:pt x="2558230" y="377353"/>
                    <a:pt x="2482030" y="448473"/>
                    <a:pt x="2400750" y="448473"/>
                  </a:cubicBezTo>
                  <a:lnTo>
                    <a:pt x="66040" y="448473"/>
                  </a:lnTo>
                  <a:cubicBezTo>
                    <a:pt x="43180" y="448473"/>
                    <a:pt x="20320" y="443393"/>
                    <a:pt x="0" y="434503"/>
                  </a:cubicBezTo>
                  <a:cubicBezTo>
                    <a:pt x="26670" y="462443"/>
                    <a:pt x="63500" y="478953"/>
                    <a:pt x="110602" y="478953"/>
                  </a:cubicBezTo>
                  <a:lnTo>
                    <a:pt x="2438850" y="478953"/>
                  </a:lnTo>
                  <a:cubicBezTo>
                    <a:pt x="2518860" y="478953"/>
                    <a:pt x="2584900" y="412913"/>
                    <a:pt x="2584900" y="332903"/>
                  </a:cubicBezTo>
                  <a:lnTo>
                    <a:pt x="2584900" y="95250"/>
                  </a:lnTo>
                  <a:cubicBezTo>
                    <a:pt x="2584900" y="58420"/>
                    <a:pt x="2570930" y="25400"/>
                    <a:pt x="2549340" y="0"/>
                  </a:cubicBezTo>
                  <a:cubicBezTo>
                    <a:pt x="2555690" y="16510"/>
                    <a:pt x="2558230" y="34290"/>
                    <a:pt x="2558230" y="52070"/>
                  </a:cubicBezTo>
                  <a:lnTo>
                    <a:pt x="2558230" y="289723"/>
                  </a:lnTo>
                  <a:lnTo>
                    <a:pt x="2558230" y="289723"/>
                  </a:lnTo>
                  <a:close/>
                </a:path>
              </a:pathLst>
            </a:custGeom>
            <a:solidFill>
              <a:srgbClr val="9AA7B2"/>
            </a:solidFill>
          </p:spPr>
        </p:sp>
        <p:sp>
          <p:nvSpPr>
            <p:cNvPr name="Freeform 19" id="19"/>
            <p:cNvSpPr/>
            <p:nvPr/>
          </p:nvSpPr>
          <p:spPr>
            <a:xfrm>
              <a:off x="12700" y="12700"/>
              <a:ext cx="2624270" cy="529753"/>
            </a:xfrm>
            <a:custGeom>
              <a:avLst/>
              <a:gdLst/>
              <a:ahLst/>
              <a:cxnLst/>
              <a:rect r="r" b="b" t="t" l="l"/>
              <a:pathLst>
                <a:path h="529753" w="2624270">
                  <a:moveTo>
                    <a:pt x="146050" y="529753"/>
                  </a:moveTo>
                  <a:lnTo>
                    <a:pt x="2478220" y="529753"/>
                  </a:lnTo>
                  <a:cubicBezTo>
                    <a:pt x="2558230" y="529753"/>
                    <a:pt x="2624270" y="463713"/>
                    <a:pt x="2624270" y="383703"/>
                  </a:cubicBezTo>
                  <a:lnTo>
                    <a:pt x="2624270" y="146050"/>
                  </a:lnTo>
                  <a:cubicBezTo>
                    <a:pt x="2624270" y="66040"/>
                    <a:pt x="2558230" y="0"/>
                    <a:pt x="2478220" y="0"/>
                  </a:cubicBezTo>
                  <a:lnTo>
                    <a:pt x="146050" y="0"/>
                  </a:lnTo>
                  <a:cubicBezTo>
                    <a:pt x="66040" y="0"/>
                    <a:pt x="0" y="66040"/>
                    <a:pt x="0" y="146050"/>
                  </a:cubicBezTo>
                  <a:lnTo>
                    <a:pt x="0" y="383703"/>
                  </a:lnTo>
                  <a:cubicBezTo>
                    <a:pt x="0" y="464982"/>
                    <a:pt x="66040" y="529753"/>
                    <a:pt x="146050" y="529753"/>
                  </a:cubicBezTo>
                  <a:close/>
                </a:path>
              </a:pathLst>
            </a:custGeom>
            <a:solidFill>
              <a:srgbClr val="C7D0D8"/>
            </a:solidFill>
          </p:spPr>
        </p:sp>
        <p:sp>
          <p:nvSpPr>
            <p:cNvPr name="Freeform 20" id="20"/>
            <p:cNvSpPr/>
            <p:nvPr/>
          </p:nvSpPr>
          <p:spPr>
            <a:xfrm>
              <a:off x="0" y="0"/>
              <a:ext cx="2689040" cy="598333"/>
            </a:xfrm>
            <a:custGeom>
              <a:avLst/>
              <a:gdLst/>
              <a:ahLst/>
              <a:cxnLst/>
              <a:rect r="r" b="b" t="t" l="l"/>
              <a:pathLst>
                <a:path h="598333" w="2689040">
                  <a:moveTo>
                    <a:pt x="2625540" y="74930"/>
                  </a:moveTo>
                  <a:cubicBezTo>
                    <a:pt x="2597600" y="30480"/>
                    <a:pt x="2548070" y="0"/>
                    <a:pt x="2490920" y="0"/>
                  </a:cubicBezTo>
                  <a:lnTo>
                    <a:pt x="158750" y="0"/>
                  </a:lnTo>
                  <a:cubicBezTo>
                    <a:pt x="71120" y="0"/>
                    <a:pt x="0" y="71120"/>
                    <a:pt x="0" y="158750"/>
                  </a:cubicBezTo>
                  <a:lnTo>
                    <a:pt x="0" y="396403"/>
                  </a:lnTo>
                  <a:cubicBezTo>
                    <a:pt x="0" y="448473"/>
                    <a:pt x="25400" y="494193"/>
                    <a:pt x="63500" y="523403"/>
                  </a:cubicBezTo>
                  <a:cubicBezTo>
                    <a:pt x="91440" y="567853"/>
                    <a:pt x="140970" y="598333"/>
                    <a:pt x="205591" y="598333"/>
                  </a:cubicBezTo>
                  <a:lnTo>
                    <a:pt x="2530290" y="598333"/>
                  </a:lnTo>
                  <a:cubicBezTo>
                    <a:pt x="2617920" y="598333"/>
                    <a:pt x="2689040" y="527213"/>
                    <a:pt x="2689040" y="439583"/>
                  </a:cubicBezTo>
                  <a:lnTo>
                    <a:pt x="2689040" y="201930"/>
                  </a:lnTo>
                  <a:cubicBezTo>
                    <a:pt x="2689040" y="149860"/>
                    <a:pt x="2663640" y="104140"/>
                    <a:pt x="2625540" y="74930"/>
                  </a:cubicBezTo>
                  <a:close/>
                  <a:moveTo>
                    <a:pt x="12700" y="396403"/>
                  </a:moveTo>
                  <a:lnTo>
                    <a:pt x="12700" y="158750"/>
                  </a:lnTo>
                  <a:cubicBezTo>
                    <a:pt x="12700" y="78740"/>
                    <a:pt x="78740" y="12700"/>
                    <a:pt x="158750" y="12700"/>
                  </a:cubicBezTo>
                  <a:lnTo>
                    <a:pt x="2490920" y="12700"/>
                  </a:lnTo>
                  <a:cubicBezTo>
                    <a:pt x="2570930" y="12700"/>
                    <a:pt x="2636970" y="78740"/>
                    <a:pt x="2636970" y="158750"/>
                  </a:cubicBezTo>
                  <a:lnTo>
                    <a:pt x="2636970" y="396403"/>
                  </a:lnTo>
                  <a:cubicBezTo>
                    <a:pt x="2636970" y="476413"/>
                    <a:pt x="2570930" y="542453"/>
                    <a:pt x="2490920" y="542453"/>
                  </a:cubicBezTo>
                  <a:lnTo>
                    <a:pt x="158750" y="542453"/>
                  </a:lnTo>
                  <a:cubicBezTo>
                    <a:pt x="78740" y="542453"/>
                    <a:pt x="12700" y="477682"/>
                    <a:pt x="12700" y="396403"/>
                  </a:cubicBezTo>
                  <a:close/>
                  <a:moveTo>
                    <a:pt x="2677610" y="439582"/>
                  </a:moveTo>
                  <a:cubicBezTo>
                    <a:pt x="2677610" y="519592"/>
                    <a:pt x="2610300" y="585632"/>
                    <a:pt x="2530290" y="585632"/>
                  </a:cubicBezTo>
                  <a:lnTo>
                    <a:pt x="205591" y="585632"/>
                  </a:lnTo>
                  <a:cubicBezTo>
                    <a:pt x="157480" y="585632"/>
                    <a:pt x="120650" y="569122"/>
                    <a:pt x="93980" y="541182"/>
                  </a:cubicBezTo>
                  <a:cubicBezTo>
                    <a:pt x="114300" y="550072"/>
                    <a:pt x="135890" y="555152"/>
                    <a:pt x="160020" y="555152"/>
                  </a:cubicBezTo>
                  <a:lnTo>
                    <a:pt x="2492190" y="555152"/>
                  </a:lnTo>
                  <a:cubicBezTo>
                    <a:pt x="2579820" y="555152"/>
                    <a:pt x="2650940" y="484032"/>
                    <a:pt x="2650940" y="396402"/>
                  </a:cubicBezTo>
                  <a:lnTo>
                    <a:pt x="2650940" y="158750"/>
                  </a:lnTo>
                  <a:cubicBezTo>
                    <a:pt x="2650940" y="140970"/>
                    <a:pt x="2647130" y="123190"/>
                    <a:pt x="2642050" y="106680"/>
                  </a:cubicBezTo>
                  <a:cubicBezTo>
                    <a:pt x="2663640" y="132080"/>
                    <a:pt x="2677610" y="165100"/>
                    <a:pt x="2677610" y="201930"/>
                  </a:cubicBezTo>
                  <a:lnTo>
                    <a:pt x="2677610" y="439582"/>
                  </a:lnTo>
                  <a:cubicBezTo>
                    <a:pt x="2677610" y="439582"/>
                    <a:pt x="2677610" y="439582"/>
                    <a:pt x="2677610" y="439582"/>
                  </a:cubicBezTo>
                  <a:close/>
                </a:path>
              </a:pathLst>
            </a:custGeom>
            <a:solidFill>
              <a:srgbClr val="77838D"/>
            </a:solidFill>
          </p:spPr>
        </p:sp>
      </p:grpSp>
      <p:sp>
        <p:nvSpPr>
          <p:cNvPr name="TextBox 21" id="21"/>
          <p:cNvSpPr txBox="true"/>
          <p:nvPr/>
        </p:nvSpPr>
        <p:spPr>
          <a:xfrm rot="0">
            <a:off x="9067405" y="3076400"/>
            <a:ext cx="10411271" cy="600063"/>
          </a:xfrm>
          <a:prstGeom prst="rect">
            <a:avLst/>
          </a:prstGeom>
        </p:spPr>
        <p:txBody>
          <a:bodyPr anchor="t" rtlCol="false" tIns="0" lIns="0" bIns="0" rIns="0">
            <a:spAutoFit/>
          </a:bodyPr>
          <a:lstStyle/>
          <a:p>
            <a:pPr algn="ctr">
              <a:lnSpc>
                <a:spcPts val="4725"/>
              </a:lnSpc>
            </a:pPr>
            <a:r>
              <a:rPr lang="en-US" sz="3375">
                <a:solidFill>
                  <a:srgbClr val="000000"/>
                </a:solidFill>
                <a:latin typeface="DejaVu Serif Bold"/>
              </a:rPr>
              <a:t>Những thông số đầu vào</a:t>
            </a:r>
          </a:p>
        </p:txBody>
      </p:sp>
      <p:grpSp>
        <p:nvGrpSpPr>
          <p:cNvPr name="Group 22" id="22"/>
          <p:cNvGrpSpPr/>
          <p:nvPr/>
        </p:nvGrpSpPr>
        <p:grpSpPr>
          <a:xfrm rot="0">
            <a:off x="815238" y="4296348"/>
            <a:ext cx="301108" cy="301108"/>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4" id="24"/>
          <p:cNvSpPr txBox="true"/>
          <p:nvPr/>
        </p:nvSpPr>
        <p:spPr>
          <a:xfrm rot="0">
            <a:off x="1272281" y="4126490"/>
            <a:ext cx="16486154" cy="5380990"/>
          </a:xfrm>
          <a:prstGeom prst="rect">
            <a:avLst/>
          </a:prstGeom>
        </p:spPr>
        <p:txBody>
          <a:bodyPr anchor="t" rtlCol="false" tIns="0" lIns="0" bIns="0" rIns="0">
            <a:spAutoFit/>
          </a:bodyPr>
          <a:lstStyle/>
          <a:p>
            <a:pPr>
              <a:lnSpc>
                <a:spcPts val="4759"/>
              </a:lnSpc>
            </a:pPr>
            <a:r>
              <a:rPr lang="en-US" sz="3399">
                <a:solidFill>
                  <a:srgbClr val="000000"/>
                </a:solidFill>
                <a:latin typeface="Noto Sans"/>
              </a:rPr>
              <a:t>S: chiều dài của bến</a:t>
            </a:r>
          </a:p>
          <a:p>
            <a:pPr>
              <a:lnSpc>
                <a:spcPts val="4759"/>
              </a:lnSpc>
            </a:pPr>
            <a:r>
              <a:rPr lang="en-US" sz="3399">
                <a:solidFill>
                  <a:srgbClr val="000000"/>
                </a:solidFill>
                <a:latin typeface="Noto Sans"/>
              </a:rPr>
              <a:t>K: số lượng điểm ngắt quãng của bến</a:t>
            </a:r>
          </a:p>
          <a:p>
            <a:pPr>
              <a:lnSpc>
                <a:spcPts val="4759"/>
              </a:lnSpc>
            </a:pPr>
            <a:r>
              <a:rPr lang="en-US" sz="3399">
                <a:solidFill>
                  <a:srgbClr val="000000"/>
                </a:solidFill>
                <a:latin typeface="Noto Sans"/>
              </a:rPr>
              <a:t>bk: vị trí ngắt quãng thứ k, ∀1 ≤ k ≤ K</a:t>
            </a:r>
          </a:p>
          <a:p>
            <a:pPr>
              <a:lnSpc>
                <a:spcPts val="4759"/>
              </a:lnSpc>
            </a:pPr>
            <a:r>
              <a:rPr lang="en-US" sz="3399">
                <a:solidFill>
                  <a:srgbClr val="000000"/>
                </a:solidFill>
                <a:latin typeface="Noto Sans"/>
              </a:rPr>
              <a:t>T : tổng thời lượng cần xếp lịch bến tàu</a:t>
            </a:r>
          </a:p>
          <a:p>
            <a:pPr>
              <a:lnSpc>
                <a:spcPts val="4759"/>
              </a:lnSpc>
            </a:pPr>
            <a:r>
              <a:rPr lang="en-US" sz="3399">
                <a:solidFill>
                  <a:srgbClr val="000000"/>
                </a:solidFill>
                <a:latin typeface="Noto Sans"/>
              </a:rPr>
              <a:t>N : số lượng tàu cập bến cần xếp lịch</a:t>
            </a:r>
          </a:p>
          <a:p>
            <a:pPr>
              <a:lnSpc>
                <a:spcPts val="4759"/>
              </a:lnSpc>
            </a:pPr>
            <a:r>
              <a:rPr lang="en-US" sz="3399">
                <a:solidFill>
                  <a:srgbClr val="000000"/>
                </a:solidFill>
                <a:latin typeface="Noto Sans"/>
              </a:rPr>
              <a:t>pi: thời gian xử lý đảo chuyển các container của tàu thứ i, ∀1 ≤ i ≤ N</a:t>
            </a:r>
          </a:p>
          <a:p>
            <a:pPr>
              <a:lnSpc>
                <a:spcPts val="4759"/>
              </a:lnSpc>
            </a:pPr>
            <a:r>
              <a:rPr lang="en-US" sz="3399">
                <a:solidFill>
                  <a:srgbClr val="000000"/>
                </a:solidFill>
                <a:latin typeface="Noto Sans"/>
              </a:rPr>
              <a:t>si: kích thước của tàu thứ i, ∀1 ≤ i ≤ N</a:t>
            </a:r>
          </a:p>
          <a:p>
            <a:pPr>
              <a:lnSpc>
                <a:spcPts val="4759"/>
              </a:lnSpc>
            </a:pPr>
            <a:r>
              <a:rPr lang="en-US" sz="3399">
                <a:solidFill>
                  <a:srgbClr val="000000"/>
                </a:solidFill>
                <a:latin typeface="Noto Sans"/>
              </a:rPr>
              <a:t>ai: thởi điểm đến bến của tàu thứ i, ∀1 ≤ i ≤ N</a:t>
            </a:r>
          </a:p>
          <a:p>
            <a:pPr>
              <a:lnSpc>
                <a:spcPts val="4759"/>
              </a:lnSpc>
            </a:pPr>
            <a:r>
              <a:rPr lang="en-US" sz="3400">
                <a:solidFill>
                  <a:srgbClr val="000000"/>
                </a:solidFill>
                <a:latin typeface="Noto Sans"/>
              </a:rPr>
              <a:t>wi: trọng số mô tả mức độ quan trọng của tàu thứ i, ∀1 ≤ i ≤ 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565" y="2449644"/>
            <a:ext cx="17228870" cy="7373171"/>
            <a:chOff x="0" y="0"/>
            <a:chExt cx="9534214" cy="4080209"/>
          </a:xfrm>
        </p:grpSpPr>
        <p:sp>
          <p:nvSpPr>
            <p:cNvPr name="Freeform 3" id="3"/>
            <p:cNvSpPr/>
            <p:nvPr/>
          </p:nvSpPr>
          <p:spPr>
            <a:xfrm>
              <a:off x="0" y="0"/>
              <a:ext cx="9534214" cy="4080209"/>
            </a:xfrm>
            <a:custGeom>
              <a:avLst/>
              <a:gdLst/>
              <a:ahLst/>
              <a:cxnLst/>
              <a:rect r="r" b="b" t="t" l="l"/>
              <a:pathLst>
                <a:path h="4080209" w="9534214">
                  <a:moveTo>
                    <a:pt x="9409754" y="4080209"/>
                  </a:moveTo>
                  <a:lnTo>
                    <a:pt x="124460" y="4080209"/>
                  </a:lnTo>
                  <a:cubicBezTo>
                    <a:pt x="55880" y="4080209"/>
                    <a:pt x="0" y="4024329"/>
                    <a:pt x="0" y="3955749"/>
                  </a:cubicBezTo>
                  <a:lnTo>
                    <a:pt x="0" y="124460"/>
                  </a:lnTo>
                  <a:cubicBezTo>
                    <a:pt x="0" y="55880"/>
                    <a:pt x="55880" y="0"/>
                    <a:pt x="124460" y="0"/>
                  </a:cubicBezTo>
                  <a:lnTo>
                    <a:pt x="9409754" y="0"/>
                  </a:lnTo>
                  <a:cubicBezTo>
                    <a:pt x="9478334" y="0"/>
                    <a:pt x="9534214" y="55880"/>
                    <a:pt x="9534214" y="124460"/>
                  </a:cubicBezTo>
                  <a:lnTo>
                    <a:pt x="9534214" y="3955749"/>
                  </a:lnTo>
                  <a:cubicBezTo>
                    <a:pt x="9534214" y="4024329"/>
                    <a:pt x="9478334" y="4080209"/>
                    <a:pt x="9409754" y="4080209"/>
                  </a:cubicBezTo>
                  <a:close/>
                </a:path>
              </a:pathLst>
            </a:custGeom>
            <a:solidFill>
              <a:srgbClr val="F0DFC8"/>
            </a:solidFill>
          </p:spPr>
        </p:sp>
      </p:grpSp>
      <p:grpSp>
        <p:nvGrpSpPr>
          <p:cNvPr name="Group 4" id="4"/>
          <p:cNvGrpSpPr/>
          <p:nvPr/>
        </p:nvGrpSpPr>
        <p:grpSpPr>
          <a:xfrm rot="0">
            <a:off x="345297" y="247661"/>
            <a:ext cx="9326639" cy="3171634"/>
            <a:chOff x="0" y="0"/>
            <a:chExt cx="12435519" cy="4228845"/>
          </a:xfrm>
        </p:grpSpPr>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769" r="0" b="2769"/>
            <a:stretch>
              <a:fillRect/>
            </a:stretch>
          </p:blipFill>
          <p:spPr>
            <a:xfrm flipH="false" flipV="false" rot="0">
              <a:off x="0" y="0"/>
              <a:ext cx="12435519" cy="4228845"/>
            </a:xfrm>
            <a:prstGeom prst="rect">
              <a:avLst/>
            </a:prstGeom>
          </p:spPr>
        </p:pic>
        <p:sp>
          <p:nvSpPr>
            <p:cNvPr name="TextBox 6" id="6"/>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7" id="7"/>
          <p:cNvPicPr>
            <a:picLocks noChangeAspect="true"/>
          </p:cNvPicPr>
          <p:nvPr/>
        </p:nvPicPr>
        <p:blipFill>
          <a:blip r:embed="rId5"/>
          <a:srcRect l="0" t="0" r="0" b="0"/>
          <a:stretch>
            <a:fillRect/>
          </a:stretch>
        </p:blipFill>
        <p:spPr>
          <a:xfrm flipH="false" flipV="false" rot="-6582438">
            <a:off x="16627360" y="623324"/>
            <a:ext cx="801243" cy="913044"/>
          </a:xfrm>
          <a:prstGeom prst="rect">
            <a:avLst/>
          </a:prstGeom>
        </p:spPr>
      </p:pic>
      <p:grpSp>
        <p:nvGrpSpPr>
          <p:cNvPr name="Group 8" id="8"/>
          <p:cNvGrpSpPr>
            <a:grpSpLocks noChangeAspect="true"/>
          </p:cNvGrpSpPr>
          <p:nvPr/>
        </p:nvGrpSpPr>
        <p:grpSpPr>
          <a:xfrm rot="-4965116">
            <a:off x="16775256" y="837200"/>
            <a:ext cx="353475" cy="306109"/>
            <a:chOff x="0" y="0"/>
            <a:chExt cx="6350000" cy="5499100"/>
          </a:xfrm>
        </p:grpSpPr>
        <p:sp>
          <p:nvSpPr>
            <p:cNvPr name="Freeform 9" id="9"/>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10" id="10"/>
          <p:cNvGrpSpPr/>
          <p:nvPr/>
        </p:nvGrpSpPr>
        <p:grpSpPr>
          <a:xfrm rot="0">
            <a:off x="13307453" y="548743"/>
            <a:ext cx="1087178" cy="1087178"/>
            <a:chOff x="0" y="0"/>
            <a:chExt cx="1449570" cy="1449570"/>
          </a:xfrm>
        </p:grpSpPr>
        <p:grpSp>
          <p:nvGrpSpPr>
            <p:cNvPr name="Group 11" id="11"/>
            <p:cNvGrpSpPr/>
            <p:nvPr/>
          </p:nvGrpSpPr>
          <p:grpSpPr>
            <a:xfrm rot="0">
              <a:off x="0" y="0"/>
              <a:ext cx="1449570" cy="1449570"/>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3" id="13"/>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2</a:t>
              </a:r>
            </a:p>
          </p:txBody>
        </p:sp>
      </p:grpSp>
      <p:sp>
        <p:nvSpPr>
          <p:cNvPr name="TextBox 14" id="14"/>
          <p:cNvSpPr txBox="true"/>
          <p:nvPr/>
        </p:nvSpPr>
        <p:spPr>
          <a:xfrm rot="0">
            <a:off x="345297" y="436937"/>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Mô hình hóa bài toán</a:t>
            </a:r>
          </a:p>
        </p:txBody>
      </p:sp>
      <p:sp>
        <p:nvSpPr>
          <p:cNvPr name="TextBox 15" id="15"/>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11</a:t>
            </a:r>
          </a:p>
        </p:txBody>
      </p:sp>
      <p:sp>
        <p:nvSpPr>
          <p:cNvPr name="TextBox 16" id="16"/>
          <p:cNvSpPr txBox="true"/>
          <p:nvPr/>
        </p:nvSpPr>
        <p:spPr>
          <a:xfrm rot="0">
            <a:off x="11094747" y="1712787"/>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Mô hình hóa toán học</a:t>
            </a:r>
          </a:p>
        </p:txBody>
      </p:sp>
      <p:grpSp>
        <p:nvGrpSpPr>
          <p:cNvPr name="Group 17" id="17"/>
          <p:cNvGrpSpPr/>
          <p:nvPr/>
        </p:nvGrpSpPr>
        <p:grpSpPr>
          <a:xfrm rot="0">
            <a:off x="11094747" y="2712100"/>
            <a:ext cx="6356585" cy="1414390"/>
            <a:chOff x="0" y="0"/>
            <a:chExt cx="2689040" cy="598333"/>
          </a:xfrm>
        </p:grpSpPr>
        <p:sp>
          <p:nvSpPr>
            <p:cNvPr name="Freeform 18" id="18"/>
            <p:cNvSpPr/>
            <p:nvPr/>
          </p:nvSpPr>
          <p:spPr>
            <a:xfrm>
              <a:off x="92710" y="106680"/>
              <a:ext cx="2584900" cy="478953"/>
            </a:xfrm>
            <a:custGeom>
              <a:avLst/>
              <a:gdLst/>
              <a:ahLst/>
              <a:cxnLst/>
              <a:rect r="r" b="b" t="t" l="l"/>
              <a:pathLst>
                <a:path h="478953" w="2584900">
                  <a:moveTo>
                    <a:pt x="2558230" y="289723"/>
                  </a:moveTo>
                  <a:cubicBezTo>
                    <a:pt x="2558230" y="377353"/>
                    <a:pt x="2482030" y="448473"/>
                    <a:pt x="2400750" y="448473"/>
                  </a:cubicBezTo>
                  <a:lnTo>
                    <a:pt x="66040" y="448473"/>
                  </a:lnTo>
                  <a:cubicBezTo>
                    <a:pt x="43180" y="448473"/>
                    <a:pt x="20320" y="443393"/>
                    <a:pt x="0" y="434503"/>
                  </a:cubicBezTo>
                  <a:cubicBezTo>
                    <a:pt x="26670" y="462443"/>
                    <a:pt x="63500" y="478953"/>
                    <a:pt x="110602" y="478953"/>
                  </a:cubicBezTo>
                  <a:lnTo>
                    <a:pt x="2438850" y="478953"/>
                  </a:lnTo>
                  <a:cubicBezTo>
                    <a:pt x="2518860" y="478953"/>
                    <a:pt x="2584900" y="412913"/>
                    <a:pt x="2584900" y="332903"/>
                  </a:cubicBezTo>
                  <a:lnTo>
                    <a:pt x="2584900" y="95250"/>
                  </a:lnTo>
                  <a:cubicBezTo>
                    <a:pt x="2584900" y="58420"/>
                    <a:pt x="2570930" y="25400"/>
                    <a:pt x="2549340" y="0"/>
                  </a:cubicBezTo>
                  <a:cubicBezTo>
                    <a:pt x="2555690" y="16510"/>
                    <a:pt x="2558230" y="34290"/>
                    <a:pt x="2558230" y="52070"/>
                  </a:cubicBezTo>
                  <a:lnTo>
                    <a:pt x="2558230" y="289723"/>
                  </a:lnTo>
                  <a:lnTo>
                    <a:pt x="2558230" y="289723"/>
                  </a:lnTo>
                  <a:close/>
                </a:path>
              </a:pathLst>
            </a:custGeom>
            <a:solidFill>
              <a:srgbClr val="9AA7B2"/>
            </a:solidFill>
          </p:spPr>
        </p:sp>
        <p:sp>
          <p:nvSpPr>
            <p:cNvPr name="Freeform 19" id="19"/>
            <p:cNvSpPr/>
            <p:nvPr/>
          </p:nvSpPr>
          <p:spPr>
            <a:xfrm>
              <a:off x="12700" y="12700"/>
              <a:ext cx="2624270" cy="529753"/>
            </a:xfrm>
            <a:custGeom>
              <a:avLst/>
              <a:gdLst/>
              <a:ahLst/>
              <a:cxnLst/>
              <a:rect r="r" b="b" t="t" l="l"/>
              <a:pathLst>
                <a:path h="529753" w="2624270">
                  <a:moveTo>
                    <a:pt x="146050" y="529753"/>
                  </a:moveTo>
                  <a:lnTo>
                    <a:pt x="2478220" y="529753"/>
                  </a:lnTo>
                  <a:cubicBezTo>
                    <a:pt x="2558230" y="529753"/>
                    <a:pt x="2624270" y="463713"/>
                    <a:pt x="2624270" y="383703"/>
                  </a:cubicBezTo>
                  <a:lnTo>
                    <a:pt x="2624270" y="146050"/>
                  </a:lnTo>
                  <a:cubicBezTo>
                    <a:pt x="2624270" y="66040"/>
                    <a:pt x="2558230" y="0"/>
                    <a:pt x="2478220" y="0"/>
                  </a:cubicBezTo>
                  <a:lnTo>
                    <a:pt x="146050" y="0"/>
                  </a:lnTo>
                  <a:cubicBezTo>
                    <a:pt x="66040" y="0"/>
                    <a:pt x="0" y="66040"/>
                    <a:pt x="0" y="146050"/>
                  </a:cubicBezTo>
                  <a:lnTo>
                    <a:pt x="0" y="383703"/>
                  </a:lnTo>
                  <a:cubicBezTo>
                    <a:pt x="0" y="464982"/>
                    <a:pt x="66040" y="529753"/>
                    <a:pt x="146050" y="529753"/>
                  </a:cubicBezTo>
                  <a:close/>
                </a:path>
              </a:pathLst>
            </a:custGeom>
            <a:solidFill>
              <a:srgbClr val="C7D0D8"/>
            </a:solidFill>
          </p:spPr>
        </p:sp>
        <p:sp>
          <p:nvSpPr>
            <p:cNvPr name="Freeform 20" id="20"/>
            <p:cNvSpPr/>
            <p:nvPr/>
          </p:nvSpPr>
          <p:spPr>
            <a:xfrm>
              <a:off x="0" y="0"/>
              <a:ext cx="2689040" cy="598333"/>
            </a:xfrm>
            <a:custGeom>
              <a:avLst/>
              <a:gdLst/>
              <a:ahLst/>
              <a:cxnLst/>
              <a:rect r="r" b="b" t="t" l="l"/>
              <a:pathLst>
                <a:path h="598333" w="2689040">
                  <a:moveTo>
                    <a:pt x="2625540" y="74930"/>
                  </a:moveTo>
                  <a:cubicBezTo>
                    <a:pt x="2597600" y="30480"/>
                    <a:pt x="2548070" y="0"/>
                    <a:pt x="2490920" y="0"/>
                  </a:cubicBezTo>
                  <a:lnTo>
                    <a:pt x="158750" y="0"/>
                  </a:lnTo>
                  <a:cubicBezTo>
                    <a:pt x="71120" y="0"/>
                    <a:pt x="0" y="71120"/>
                    <a:pt x="0" y="158750"/>
                  </a:cubicBezTo>
                  <a:lnTo>
                    <a:pt x="0" y="396403"/>
                  </a:lnTo>
                  <a:cubicBezTo>
                    <a:pt x="0" y="448473"/>
                    <a:pt x="25400" y="494193"/>
                    <a:pt x="63500" y="523403"/>
                  </a:cubicBezTo>
                  <a:cubicBezTo>
                    <a:pt x="91440" y="567853"/>
                    <a:pt x="140970" y="598333"/>
                    <a:pt x="205591" y="598333"/>
                  </a:cubicBezTo>
                  <a:lnTo>
                    <a:pt x="2530290" y="598333"/>
                  </a:lnTo>
                  <a:cubicBezTo>
                    <a:pt x="2617920" y="598333"/>
                    <a:pt x="2689040" y="527213"/>
                    <a:pt x="2689040" y="439583"/>
                  </a:cubicBezTo>
                  <a:lnTo>
                    <a:pt x="2689040" y="201930"/>
                  </a:lnTo>
                  <a:cubicBezTo>
                    <a:pt x="2689040" y="149860"/>
                    <a:pt x="2663640" y="104140"/>
                    <a:pt x="2625540" y="74930"/>
                  </a:cubicBezTo>
                  <a:close/>
                  <a:moveTo>
                    <a:pt x="12700" y="396403"/>
                  </a:moveTo>
                  <a:lnTo>
                    <a:pt x="12700" y="158750"/>
                  </a:lnTo>
                  <a:cubicBezTo>
                    <a:pt x="12700" y="78740"/>
                    <a:pt x="78740" y="12700"/>
                    <a:pt x="158750" y="12700"/>
                  </a:cubicBezTo>
                  <a:lnTo>
                    <a:pt x="2490920" y="12700"/>
                  </a:lnTo>
                  <a:cubicBezTo>
                    <a:pt x="2570930" y="12700"/>
                    <a:pt x="2636970" y="78740"/>
                    <a:pt x="2636970" y="158750"/>
                  </a:cubicBezTo>
                  <a:lnTo>
                    <a:pt x="2636970" y="396403"/>
                  </a:lnTo>
                  <a:cubicBezTo>
                    <a:pt x="2636970" y="476413"/>
                    <a:pt x="2570930" y="542453"/>
                    <a:pt x="2490920" y="542453"/>
                  </a:cubicBezTo>
                  <a:lnTo>
                    <a:pt x="158750" y="542453"/>
                  </a:lnTo>
                  <a:cubicBezTo>
                    <a:pt x="78740" y="542453"/>
                    <a:pt x="12700" y="477682"/>
                    <a:pt x="12700" y="396403"/>
                  </a:cubicBezTo>
                  <a:close/>
                  <a:moveTo>
                    <a:pt x="2677610" y="439582"/>
                  </a:moveTo>
                  <a:cubicBezTo>
                    <a:pt x="2677610" y="519592"/>
                    <a:pt x="2610300" y="585632"/>
                    <a:pt x="2530290" y="585632"/>
                  </a:cubicBezTo>
                  <a:lnTo>
                    <a:pt x="205591" y="585632"/>
                  </a:lnTo>
                  <a:cubicBezTo>
                    <a:pt x="157480" y="585632"/>
                    <a:pt x="120650" y="569122"/>
                    <a:pt x="93980" y="541182"/>
                  </a:cubicBezTo>
                  <a:cubicBezTo>
                    <a:pt x="114300" y="550072"/>
                    <a:pt x="135890" y="555152"/>
                    <a:pt x="160020" y="555152"/>
                  </a:cubicBezTo>
                  <a:lnTo>
                    <a:pt x="2492190" y="555152"/>
                  </a:lnTo>
                  <a:cubicBezTo>
                    <a:pt x="2579820" y="555152"/>
                    <a:pt x="2650940" y="484032"/>
                    <a:pt x="2650940" y="396402"/>
                  </a:cubicBezTo>
                  <a:lnTo>
                    <a:pt x="2650940" y="158750"/>
                  </a:lnTo>
                  <a:cubicBezTo>
                    <a:pt x="2650940" y="140970"/>
                    <a:pt x="2647130" y="123190"/>
                    <a:pt x="2642050" y="106680"/>
                  </a:cubicBezTo>
                  <a:cubicBezTo>
                    <a:pt x="2663640" y="132080"/>
                    <a:pt x="2677610" y="165100"/>
                    <a:pt x="2677610" y="201930"/>
                  </a:cubicBezTo>
                  <a:lnTo>
                    <a:pt x="2677610" y="439582"/>
                  </a:lnTo>
                  <a:cubicBezTo>
                    <a:pt x="2677610" y="439582"/>
                    <a:pt x="2677610" y="439582"/>
                    <a:pt x="2677610" y="439582"/>
                  </a:cubicBezTo>
                  <a:close/>
                </a:path>
              </a:pathLst>
            </a:custGeom>
            <a:solidFill>
              <a:srgbClr val="77838D"/>
            </a:solidFill>
          </p:spPr>
        </p:sp>
      </p:grpSp>
      <p:sp>
        <p:nvSpPr>
          <p:cNvPr name="TextBox 21" id="21"/>
          <p:cNvSpPr txBox="true"/>
          <p:nvPr/>
        </p:nvSpPr>
        <p:spPr>
          <a:xfrm rot="0">
            <a:off x="9067405" y="2776363"/>
            <a:ext cx="10411271" cy="1200138"/>
          </a:xfrm>
          <a:prstGeom prst="rect">
            <a:avLst/>
          </a:prstGeom>
        </p:spPr>
        <p:txBody>
          <a:bodyPr anchor="t" rtlCol="false" tIns="0" lIns="0" bIns="0" rIns="0">
            <a:spAutoFit/>
          </a:bodyPr>
          <a:lstStyle/>
          <a:p>
            <a:pPr algn="ctr">
              <a:lnSpc>
                <a:spcPts val="4725"/>
              </a:lnSpc>
            </a:pPr>
            <a:r>
              <a:rPr lang="en-US" sz="3375">
                <a:solidFill>
                  <a:srgbClr val="000000"/>
                </a:solidFill>
                <a:latin typeface="DejaVu Serif Bold"/>
              </a:rPr>
              <a:t>Biến ra quyết định và </a:t>
            </a:r>
          </a:p>
          <a:p>
            <a:pPr algn="ctr">
              <a:lnSpc>
                <a:spcPts val="4725"/>
              </a:lnSpc>
            </a:pPr>
            <a:r>
              <a:rPr lang="en-US" sz="3375">
                <a:solidFill>
                  <a:srgbClr val="000000"/>
                </a:solidFill>
                <a:latin typeface="DejaVu Serif Bold"/>
              </a:rPr>
              <a:t>biến trung gian</a:t>
            </a:r>
          </a:p>
        </p:txBody>
      </p:sp>
      <p:grpSp>
        <p:nvGrpSpPr>
          <p:cNvPr name="Group 22" id="22"/>
          <p:cNvGrpSpPr/>
          <p:nvPr/>
        </p:nvGrpSpPr>
        <p:grpSpPr>
          <a:xfrm rot="0">
            <a:off x="815238" y="4296348"/>
            <a:ext cx="301108" cy="301108"/>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4" id="24"/>
          <p:cNvSpPr txBox="true"/>
          <p:nvPr/>
        </p:nvSpPr>
        <p:spPr>
          <a:xfrm rot="0">
            <a:off x="1272281" y="4126490"/>
            <a:ext cx="16486154" cy="5380990"/>
          </a:xfrm>
          <a:prstGeom prst="rect">
            <a:avLst/>
          </a:prstGeom>
        </p:spPr>
        <p:txBody>
          <a:bodyPr anchor="t" rtlCol="false" tIns="0" lIns="0" bIns="0" rIns="0">
            <a:spAutoFit/>
          </a:bodyPr>
          <a:lstStyle/>
          <a:p>
            <a:pPr>
              <a:lnSpc>
                <a:spcPts val="4759"/>
              </a:lnSpc>
            </a:pPr>
            <a:r>
              <a:rPr lang="en-US" sz="3399">
                <a:solidFill>
                  <a:srgbClr val="000000"/>
                </a:solidFill>
                <a:latin typeface="Noto Sans"/>
              </a:rPr>
              <a:t>ui: thời điểm được bắt đầu neo đậu của tàu i, ∀1 ≤ i ≤ N ,</a:t>
            </a:r>
          </a:p>
          <a:p>
            <a:pPr>
              <a:lnSpc>
                <a:spcPts val="4759"/>
              </a:lnSpc>
            </a:pPr>
            <a:r>
              <a:rPr lang="en-US" sz="3399">
                <a:solidFill>
                  <a:srgbClr val="000000"/>
                </a:solidFill>
                <a:latin typeface="Noto Sans"/>
              </a:rPr>
              <a:t>vi: vị trí cập bến của của tàu i, ∀1 ≤ i ≤ N ,</a:t>
            </a:r>
          </a:p>
          <a:p>
            <a:pPr>
              <a:lnSpc>
                <a:spcPts val="4759"/>
              </a:lnSpc>
            </a:pPr>
            <a:r>
              <a:rPr lang="en-US" sz="3399">
                <a:solidFill>
                  <a:srgbClr val="000000"/>
                </a:solidFill>
                <a:latin typeface="Noto Sans"/>
              </a:rPr>
              <a:t>ci: thời điểm rời bến của tàu i, ∀1 ≤ i ≤ N .</a:t>
            </a:r>
          </a:p>
          <a:p>
            <a:pPr>
              <a:lnSpc>
                <a:spcPts val="4759"/>
              </a:lnSpc>
            </a:pPr>
            <a:r>
              <a:rPr lang="en-US" sz="3399">
                <a:solidFill>
                  <a:srgbClr val="000000"/>
                </a:solidFill>
                <a:latin typeface="Noto Sans"/>
              </a:rPr>
              <a:t>σij : 1, nếu tàu i được kết thúc bên trái của tàu j trong biểu đồ không-thời gian; và ngược lại thì sẽ bằng 0, ∀1 ≤ i, j ≤ N , i ̸ = j</a:t>
            </a:r>
          </a:p>
          <a:p>
            <a:pPr>
              <a:lnSpc>
                <a:spcPts val="4759"/>
              </a:lnSpc>
            </a:pPr>
            <a:r>
              <a:rPr lang="en-US" sz="3399">
                <a:solidFill>
                  <a:srgbClr val="000000"/>
                </a:solidFill>
                <a:latin typeface="Noto Sans"/>
              </a:rPr>
              <a:t>δij : 1, nếu tàu i is được thực hiện bên dưới tàu j trong biểu đồ không-thời gian; và ngược lại thì sẽ bằng 0, ∀1 ≤ i, j ≤ N , i ̸ = j</a:t>
            </a:r>
          </a:p>
          <a:p>
            <a:pPr>
              <a:lnSpc>
                <a:spcPts val="4759"/>
              </a:lnSpc>
            </a:pPr>
            <a:r>
              <a:rPr lang="en-US" sz="3400">
                <a:solidFill>
                  <a:srgbClr val="000000"/>
                </a:solidFill>
                <a:latin typeface="Noto Sans"/>
              </a:rPr>
              <a:t>γik: 1, nếu vi ≥ bk (tàu i cập bến tại vị trí sau ngắt quãng k); và ngược lại thì sẽ bằng 0, ∀1 ≤ i ≤ N , ∀1 ≤ k ≤ 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565" y="2449644"/>
            <a:ext cx="17228870" cy="7373171"/>
            <a:chOff x="0" y="0"/>
            <a:chExt cx="9534214" cy="4080209"/>
          </a:xfrm>
        </p:grpSpPr>
        <p:sp>
          <p:nvSpPr>
            <p:cNvPr name="Freeform 3" id="3"/>
            <p:cNvSpPr/>
            <p:nvPr/>
          </p:nvSpPr>
          <p:spPr>
            <a:xfrm>
              <a:off x="0" y="0"/>
              <a:ext cx="9534214" cy="4080209"/>
            </a:xfrm>
            <a:custGeom>
              <a:avLst/>
              <a:gdLst/>
              <a:ahLst/>
              <a:cxnLst/>
              <a:rect r="r" b="b" t="t" l="l"/>
              <a:pathLst>
                <a:path h="4080209" w="9534214">
                  <a:moveTo>
                    <a:pt x="9409754" y="4080209"/>
                  </a:moveTo>
                  <a:lnTo>
                    <a:pt x="124460" y="4080209"/>
                  </a:lnTo>
                  <a:cubicBezTo>
                    <a:pt x="55880" y="4080209"/>
                    <a:pt x="0" y="4024329"/>
                    <a:pt x="0" y="3955749"/>
                  </a:cubicBezTo>
                  <a:lnTo>
                    <a:pt x="0" y="124460"/>
                  </a:lnTo>
                  <a:cubicBezTo>
                    <a:pt x="0" y="55880"/>
                    <a:pt x="55880" y="0"/>
                    <a:pt x="124460" y="0"/>
                  </a:cubicBezTo>
                  <a:lnTo>
                    <a:pt x="9409754" y="0"/>
                  </a:lnTo>
                  <a:cubicBezTo>
                    <a:pt x="9478334" y="0"/>
                    <a:pt x="9534214" y="55880"/>
                    <a:pt x="9534214" y="124460"/>
                  </a:cubicBezTo>
                  <a:lnTo>
                    <a:pt x="9534214" y="3955749"/>
                  </a:lnTo>
                  <a:cubicBezTo>
                    <a:pt x="9534214" y="4024329"/>
                    <a:pt x="9478334" y="4080209"/>
                    <a:pt x="9409754" y="4080209"/>
                  </a:cubicBezTo>
                  <a:close/>
                </a:path>
              </a:pathLst>
            </a:custGeom>
            <a:solidFill>
              <a:srgbClr val="F0DFC8"/>
            </a:solidFill>
          </p:spPr>
        </p:sp>
      </p:grpSp>
      <p:grpSp>
        <p:nvGrpSpPr>
          <p:cNvPr name="Group 4" id="4"/>
          <p:cNvGrpSpPr/>
          <p:nvPr/>
        </p:nvGrpSpPr>
        <p:grpSpPr>
          <a:xfrm rot="0">
            <a:off x="345297" y="247661"/>
            <a:ext cx="9326639" cy="3171634"/>
            <a:chOff x="0" y="0"/>
            <a:chExt cx="12435519" cy="4228845"/>
          </a:xfrm>
        </p:grpSpPr>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769" r="0" b="2769"/>
            <a:stretch>
              <a:fillRect/>
            </a:stretch>
          </p:blipFill>
          <p:spPr>
            <a:xfrm flipH="false" flipV="false" rot="0">
              <a:off x="0" y="0"/>
              <a:ext cx="12435519" cy="4228845"/>
            </a:xfrm>
            <a:prstGeom prst="rect">
              <a:avLst/>
            </a:prstGeom>
          </p:spPr>
        </p:pic>
        <p:sp>
          <p:nvSpPr>
            <p:cNvPr name="TextBox 6" id="6"/>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7" id="7"/>
          <p:cNvPicPr>
            <a:picLocks noChangeAspect="true"/>
          </p:cNvPicPr>
          <p:nvPr/>
        </p:nvPicPr>
        <p:blipFill>
          <a:blip r:embed="rId5"/>
          <a:srcRect l="0" t="0" r="0" b="0"/>
          <a:stretch>
            <a:fillRect/>
          </a:stretch>
        </p:blipFill>
        <p:spPr>
          <a:xfrm flipH="false" flipV="false" rot="-6582438">
            <a:off x="16627360" y="623324"/>
            <a:ext cx="801243" cy="913044"/>
          </a:xfrm>
          <a:prstGeom prst="rect">
            <a:avLst/>
          </a:prstGeom>
        </p:spPr>
      </p:pic>
      <p:grpSp>
        <p:nvGrpSpPr>
          <p:cNvPr name="Group 8" id="8"/>
          <p:cNvGrpSpPr>
            <a:grpSpLocks noChangeAspect="true"/>
          </p:cNvGrpSpPr>
          <p:nvPr/>
        </p:nvGrpSpPr>
        <p:grpSpPr>
          <a:xfrm rot="-4965116">
            <a:off x="16775256" y="837200"/>
            <a:ext cx="353475" cy="306109"/>
            <a:chOff x="0" y="0"/>
            <a:chExt cx="6350000" cy="5499100"/>
          </a:xfrm>
        </p:grpSpPr>
        <p:sp>
          <p:nvSpPr>
            <p:cNvPr name="Freeform 9" id="9"/>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10" id="10"/>
          <p:cNvGrpSpPr/>
          <p:nvPr/>
        </p:nvGrpSpPr>
        <p:grpSpPr>
          <a:xfrm rot="0">
            <a:off x="13307453" y="548743"/>
            <a:ext cx="1087178" cy="1087178"/>
            <a:chOff x="0" y="0"/>
            <a:chExt cx="1449570" cy="1449570"/>
          </a:xfrm>
        </p:grpSpPr>
        <p:grpSp>
          <p:nvGrpSpPr>
            <p:cNvPr name="Group 11" id="11"/>
            <p:cNvGrpSpPr/>
            <p:nvPr/>
          </p:nvGrpSpPr>
          <p:grpSpPr>
            <a:xfrm rot="0">
              <a:off x="0" y="0"/>
              <a:ext cx="1449570" cy="1449570"/>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3" id="13"/>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2</a:t>
              </a:r>
            </a:p>
          </p:txBody>
        </p:sp>
      </p:grpSp>
      <p:grpSp>
        <p:nvGrpSpPr>
          <p:cNvPr name="Group 14" id="14"/>
          <p:cNvGrpSpPr/>
          <p:nvPr/>
        </p:nvGrpSpPr>
        <p:grpSpPr>
          <a:xfrm rot="0">
            <a:off x="11094747" y="2712100"/>
            <a:ext cx="6356585" cy="1414390"/>
            <a:chOff x="0" y="0"/>
            <a:chExt cx="2689040" cy="598333"/>
          </a:xfrm>
        </p:grpSpPr>
        <p:sp>
          <p:nvSpPr>
            <p:cNvPr name="Freeform 15" id="15"/>
            <p:cNvSpPr/>
            <p:nvPr/>
          </p:nvSpPr>
          <p:spPr>
            <a:xfrm>
              <a:off x="92710" y="106680"/>
              <a:ext cx="2584900" cy="478953"/>
            </a:xfrm>
            <a:custGeom>
              <a:avLst/>
              <a:gdLst/>
              <a:ahLst/>
              <a:cxnLst/>
              <a:rect r="r" b="b" t="t" l="l"/>
              <a:pathLst>
                <a:path h="478953" w="2584900">
                  <a:moveTo>
                    <a:pt x="2558230" y="289723"/>
                  </a:moveTo>
                  <a:cubicBezTo>
                    <a:pt x="2558230" y="377353"/>
                    <a:pt x="2482030" y="448473"/>
                    <a:pt x="2400750" y="448473"/>
                  </a:cubicBezTo>
                  <a:lnTo>
                    <a:pt x="66040" y="448473"/>
                  </a:lnTo>
                  <a:cubicBezTo>
                    <a:pt x="43180" y="448473"/>
                    <a:pt x="20320" y="443393"/>
                    <a:pt x="0" y="434503"/>
                  </a:cubicBezTo>
                  <a:cubicBezTo>
                    <a:pt x="26670" y="462443"/>
                    <a:pt x="63500" y="478953"/>
                    <a:pt x="110602" y="478953"/>
                  </a:cubicBezTo>
                  <a:lnTo>
                    <a:pt x="2438850" y="478953"/>
                  </a:lnTo>
                  <a:cubicBezTo>
                    <a:pt x="2518860" y="478953"/>
                    <a:pt x="2584900" y="412913"/>
                    <a:pt x="2584900" y="332903"/>
                  </a:cubicBezTo>
                  <a:lnTo>
                    <a:pt x="2584900" y="95250"/>
                  </a:lnTo>
                  <a:cubicBezTo>
                    <a:pt x="2584900" y="58420"/>
                    <a:pt x="2570930" y="25400"/>
                    <a:pt x="2549340" y="0"/>
                  </a:cubicBezTo>
                  <a:cubicBezTo>
                    <a:pt x="2555690" y="16510"/>
                    <a:pt x="2558230" y="34290"/>
                    <a:pt x="2558230" y="52070"/>
                  </a:cubicBezTo>
                  <a:lnTo>
                    <a:pt x="2558230" y="289723"/>
                  </a:lnTo>
                  <a:lnTo>
                    <a:pt x="2558230" y="289723"/>
                  </a:lnTo>
                  <a:close/>
                </a:path>
              </a:pathLst>
            </a:custGeom>
            <a:solidFill>
              <a:srgbClr val="9AA7B2"/>
            </a:solidFill>
          </p:spPr>
        </p:sp>
        <p:sp>
          <p:nvSpPr>
            <p:cNvPr name="Freeform 16" id="16"/>
            <p:cNvSpPr/>
            <p:nvPr/>
          </p:nvSpPr>
          <p:spPr>
            <a:xfrm>
              <a:off x="12700" y="12700"/>
              <a:ext cx="2624270" cy="529753"/>
            </a:xfrm>
            <a:custGeom>
              <a:avLst/>
              <a:gdLst/>
              <a:ahLst/>
              <a:cxnLst/>
              <a:rect r="r" b="b" t="t" l="l"/>
              <a:pathLst>
                <a:path h="529753" w="2624270">
                  <a:moveTo>
                    <a:pt x="146050" y="529753"/>
                  </a:moveTo>
                  <a:lnTo>
                    <a:pt x="2478220" y="529753"/>
                  </a:lnTo>
                  <a:cubicBezTo>
                    <a:pt x="2558230" y="529753"/>
                    <a:pt x="2624270" y="463713"/>
                    <a:pt x="2624270" y="383703"/>
                  </a:cubicBezTo>
                  <a:lnTo>
                    <a:pt x="2624270" y="146050"/>
                  </a:lnTo>
                  <a:cubicBezTo>
                    <a:pt x="2624270" y="66040"/>
                    <a:pt x="2558230" y="0"/>
                    <a:pt x="2478220" y="0"/>
                  </a:cubicBezTo>
                  <a:lnTo>
                    <a:pt x="146050" y="0"/>
                  </a:lnTo>
                  <a:cubicBezTo>
                    <a:pt x="66040" y="0"/>
                    <a:pt x="0" y="66040"/>
                    <a:pt x="0" y="146050"/>
                  </a:cubicBezTo>
                  <a:lnTo>
                    <a:pt x="0" y="383703"/>
                  </a:lnTo>
                  <a:cubicBezTo>
                    <a:pt x="0" y="464982"/>
                    <a:pt x="66040" y="529753"/>
                    <a:pt x="146050" y="529753"/>
                  </a:cubicBezTo>
                  <a:close/>
                </a:path>
              </a:pathLst>
            </a:custGeom>
            <a:solidFill>
              <a:srgbClr val="C7D0D8"/>
            </a:solidFill>
          </p:spPr>
        </p:sp>
        <p:sp>
          <p:nvSpPr>
            <p:cNvPr name="Freeform 17" id="17"/>
            <p:cNvSpPr/>
            <p:nvPr/>
          </p:nvSpPr>
          <p:spPr>
            <a:xfrm>
              <a:off x="0" y="0"/>
              <a:ext cx="2689040" cy="598333"/>
            </a:xfrm>
            <a:custGeom>
              <a:avLst/>
              <a:gdLst/>
              <a:ahLst/>
              <a:cxnLst/>
              <a:rect r="r" b="b" t="t" l="l"/>
              <a:pathLst>
                <a:path h="598333" w="2689040">
                  <a:moveTo>
                    <a:pt x="2625540" y="74930"/>
                  </a:moveTo>
                  <a:cubicBezTo>
                    <a:pt x="2597600" y="30480"/>
                    <a:pt x="2548070" y="0"/>
                    <a:pt x="2490920" y="0"/>
                  </a:cubicBezTo>
                  <a:lnTo>
                    <a:pt x="158750" y="0"/>
                  </a:lnTo>
                  <a:cubicBezTo>
                    <a:pt x="71120" y="0"/>
                    <a:pt x="0" y="71120"/>
                    <a:pt x="0" y="158750"/>
                  </a:cubicBezTo>
                  <a:lnTo>
                    <a:pt x="0" y="396403"/>
                  </a:lnTo>
                  <a:cubicBezTo>
                    <a:pt x="0" y="448473"/>
                    <a:pt x="25400" y="494193"/>
                    <a:pt x="63500" y="523403"/>
                  </a:cubicBezTo>
                  <a:cubicBezTo>
                    <a:pt x="91440" y="567853"/>
                    <a:pt x="140970" y="598333"/>
                    <a:pt x="205591" y="598333"/>
                  </a:cubicBezTo>
                  <a:lnTo>
                    <a:pt x="2530290" y="598333"/>
                  </a:lnTo>
                  <a:cubicBezTo>
                    <a:pt x="2617920" y="598333"/>
                    <a:pt x="2689040" y="527213"/>
                    <a:pt x="2689040" y="439583"/>
                  </a:cubicBezTo>
                  <a:lnTo>
                    <a:pt x="2689040" y="201930"/>
                  </a:lnTo>
                  <a:cubicBezTo>
                    <a:pt x="2689040" y="149860"/>
                    <a:pt x="2663640" y="104140"/>
                    <a:pt x="2625540" y="74930"/>
                  </a:cubicBezTo>
                  <a:close/>
                  <a:moveTo>
                    <a:pt x="12700" y="396403"/>
                  </a:moveTo>
                  <a:lnTo>
                    <a:pt x="12700" y="158750"/>
                  </a:lnTo>
                  <a:cubicBezTo>
                    <a:pt x="12700" y="78740"/>
                    <a:pt x="78740" y="12700"/>
                    <a:pt x="158750" y="12700"/>
                  </a:cubicBezTo>
                  <a:lnTo>
                    <a:pt x="2490920" y="12700"/>
                  </a:lnTo>
                  <a:cubicBezTo>
                    <a:pt x="2570930" y="12700"/>
                    <a:pt x="2636970" y="78740"/>
                    <a:pt x="2636970" y="158750"/>
                  </a:cubicBezTo>
                  <a:lnTo>
                    <a:pt x="2636970" y="396403"/>
                  </a:lnTo>
                  <a:cubicBezTo>
                    <a:pt x="2636970" y="476413"/>
                    <a:pt x="2570930" y="542453"/>
                    <a:pt x="2490920" y="542453"/>
                  </a:cubicBezTo>
                  <a:lnTo>
                    <a:pt x="158750" y="542453"/>
                  </a:lnTo>
                  <a:cubicBezTo>
                    <a:pt x="78740" y="542453"/>
                    <a:pt x="12700" y="477682"/>
                    <a:pt x="12700" y="396403"/>
                  </a:cubicBezTo>
                  <a:close/>
                  <a:moveTo>
                    <a:pt x="2677610" y="439582"/>
                  </a:moveTo>
                  <a:cubicBezTo>
                    <a:pt x="2677610" y="519592"/>
                    <a:pt x="2610300" y="585632"/>
                    <a:pt x="2530290" y="585632"/>
                  </a:cubicBezTo>
                  <a:lnTo>
                    <a:pt x="205591" y="585632"/>
                  </a:lnTo>
                  <a:cubicBezTo>
                    <a:pt x="157480" y="585632"/>
                    <a:pt x="120650" y="569122"/>
                    <a:pt x="93980" y="541182"/>
                  </a:cubicBezTo>
                  <a:cubicBezTo>
                    <a:pt x="114300" y="550072"/>
                    <a:pt x="135890" y="555152"/>
                    <a:pt x="160020" y="555152"/>
                  </a:cubicBezTo>
                  <a:lnTo>
                    <a:pt x="2492190" y="555152"/>
                  </a:lnTo>
                  <a:cubicBezTo>
                    <a:pt x="2579820" y="555152"/>
                    <a:pt x="2650940" y="484032"/>
                    <a:pt x="2650940" y="396402"/>
                  </a:cubicBezTo>
                  <a:lnTo>
                    <a:pt x="2650940" y="158750"/>
                  </a:lnTo>
                  <a:cubicBezTo>
                    <a:pt x="2650940" y="140970"/>
                    <a:pt x="2647130" y="123190"/>
                    <a:pt x="2642050" y="106680"/>
                  </a:cubicBezTo>
                  <a:cubicBezTo>
                    <a:pt x="2663640" y="132080"/>
                    <a:pt x="2677610" y="165100"/>
                    <a:pt x="2677610" y="201930"/>
                  </a:cubicBezTo>
                  <a:lnTo>
                    <a:pt x="2677610" y="439582"/>
                  </a:lnTo>
                  <a:cubicBezTo>
                    <a:pt x="2677610" y="439582"/>
                    <a:pt x="2677610" y="439582"/>
                    <a:pt x="2677610" y="439582"/>
                  </a:cubicBezTo>
                  <a:close/>
                </a:path>
              </a:pathLst>
            </a:custGeom>
            <a:solidFill>
              <a:srgbClr val="77838D"/>
            </a:solidFill>
          </p:spPr>
        </p:sp>
      </p:grpSp>
      <p:grpSp>
        <p:nvGrpSpPr>
          <p:cNvPr name="Group 18" id="18"/>
          <p:cNvGrpSpPr/>
          <p:nvPr/>
        </p:nvGrpSpPr>
        <p:grpSpPr>
          <a:xfrm rot="0">
            <a:off x="815238" y="4296348"/>
            <a:ext cx="301108" cy="301108"/>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pic>
        <p:nvPicPr>
          <p:cNvPr name="Picture 20" id="20"/>
          <p:cNvPicPr>
            <a:picLocks noChangeAspect="true"/>
          </p:cNvPicPr>
          <p:nvPr/>
        </p:nvPicPr>
        <p:blipFill>
          <a:blip r:embed="rId6"/>
          <a:srcRect l="0" t="0" r="0" b="0"/>
          <a:stretch>
            <a:fillRect/>
          </a:stretch>
        </p:blipFill>
        <p:spPr>
          <a:xfrm flipH="false" flipV="false" rot="0">
            <a:off x="4907818" y="3948787"/>
            <a:ext cx="2891207" cy="1194713"/>
          </a:xfrm>
          <a:prstGeom prst="rect">
            <a:avLst/>
          </a:prstGeom>
        </p:spPr>
      </p:pic>
      <p:sp>
        <p:nvSpPr>
          <p:cNvPr name="TextBox 21" id="21"/>
          <p:cNvSpPr txBox="true"/>
          <p:nvPr/>
        </p:nvSpPr>
        <p:spPr>
          <a:xfrm rot="0">
            <a:off x="345297" y="436937"/>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Mô hình hóa bài toán</a:t>
            </a:r>
          </a:p>
        </p:txBody>
      </p:sp>
      <p:sp>
        <p:nvSpPr>
          <p:cNvPr name="TextBox 22" id="22"/>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12</a:t>
            </a:r>
          </a:p>
        </p:txBody>
      </p:sp>
      <p:sp>
        <p:nvSpPr>
          <p:cNvPr name="TextBox 23" id="23"/>
          <p:cNvSpPr txBox="true"/>
          <p:nvPr/>
        </p:nvSpPr>
        <p:spPr>
          <a:xfrm rot="0">
            <a:off x="11094747" y="1712787"/>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Mô hình hóa toán học</a:t>
            </a:r>
          </a:p>
        </p:txBody>
      </p:sp>
      <p:sp>
        <p:nvSpPr>
          <p:cNvPr name="TextBox 24" id="24"/>
          <p:cNvSpPr txBox="true"/>
          <p:nvPr/>
        </p:nvSpPr>
        <p:spPr>
          <a:xfrm rot="0">
            <a:off x="9067405" y="3076400"/>
            <a:ext cx="10411271" cy="600063"/>
          </a:xfrm>
          <a:prstGeom prst="rect">
            <a:avLst/>
          </a:prstGeom>
        </p:spPr>
        <p:txBody>
          <a:bodyPr anchor="t" rtlCol="false" tIns="0" lIns="0" bIns="0" rIns="0">
            <a:spAutoFit/>
          </a:bodyPr>
          <a:lstStyle/>
          <a:p>
            <a:pPr algn="ctr">
              <a:lnSpc>
                <a:spcPts val="4725"/>
              </a:lnSpc>
            </a:pPr>
            <a:r>
              <a:rPr lang="en-US" sz="3375">
                <a:solidFill>
                  <a:srgbClr val="000000"/>
                </a:solidFill>
                <a:latin typeface="DejaVu Serif Bold"/>
              </a:rPr>
              <a:t>Mô hình toán học</a:t>
            </a:r>
          </a:p>
        </p:txBody>
      </p:sp>
      <p:sp>
        <p:nvSpPr>
          <p:cNvPr name="TextBox 25" id="25"/>
          <p:cNvSpPr txBox="true"/>
          <p:nvPr/>
        </p:nvSpPr>
        <p:spPr>
          <a:xfrm rot="0">
            <a:off x="1272281" y="4126490"/>
            <a:ext cx="16486154" cy="580390"/>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Hàm mục tiêu</a:t>
            </a:r>
          </a:p>
        </p:txBody>
      </p:sp>
      <p:grpSp>
        <p:nvGrpSpPr>
          <p:cNvPr name="Group 26" id="26"/>
          <p:cNvGrpSpPr/>
          <p:nvPr/>
        </p:nvGrpSpPr>
        <p:grpSpPr>
          <a:xfrm rot="0">
            <a:off x="815238" y="5380033"/>
            <a:ext cx="301108" cy="301108"/>
            <a:chOff x="0" y="0"/>
            <a:chExt cx="6350000" cy="6350000"/>
          </a:xfrm>
        </p:grpSpPr>
        <p:sp>
          <p:nvSpPr>
            <p:cNvPr name="Freeform 27" id="2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8" id="28"/>
          <p:cNvSpPr txBox="true"/>
          <p:nvPr/>
        </p:nvSpPr>
        <p:spPr>
          <a:xfrm rot="0">
            <a:off x="1272281" y="5210175"/>
            <a:ext cx="16486154" cy="4780915"/>
          </a:xfrm>
          <a:prstGeom prst="rect">
            <a:avLst/>
          </a:prstGeom>
        </p:spPr>
        <p:txBody>
          <a:bodyPr anchor="t" rtlCol="false" tIns="0" lIns="0" bIns="0" rIns="0">
            <a:spAutoFit/>
          </a:bodyPr>
          <a:lstStyle/>
          <a:p>
            <a:pPr>
              <a:lnSpc>
                <a:spcPts val="4759"/>
              </a:lnSpc>
            </a:pPr>
            <a:r>
              <a:rPr lang="en-US" sz="3399">
                <a:solidFill>
                  <a:srgbClr val="000000"/>
                </a:solidFill>
                <a:latin typeface="Noto Sans Bold"/>
              </a:rPr>
              <a:t>Các ràng buộc</a:t>
            </a:r>
          </a:p>
          <a:p>
            <a:pPr marL="734059" indent="-367030" lvl="1">
              <a:lnSpc>
                <a:spcPts val="4759"/>
              </a:lnSpc>
              <a:buFont typeface="Arial"/>
              <a:buChar char="•"/>
            </a:pPr>
            <a:r>
              <a:rPr lang="en-US" sz="3399">
                <a:solidFill>
                  <a:srgbClr val="000000"/>
                </a:solidFill>
                <a:latin typeface="Noto Sans"/>
              </a:rPr>
              <a:t>uj − ui − pi − (σij − 1).T ≥ 0, ∀1 ≤ i, j ≤ N, i ̸ = j</a:t>
            </a:r>
          </a:p>
          <a:p>
            <a:pPr marL="734059" indent="-367030" lvl="1">
              <a:lnSpc>
                <a:spcPts val="4759"/>
              </a:lnSpc>
              <a:buFont typeface="Arial"/>
              <a:buChar char="•"/>
            </a:pPr>
            <a:r>
              <a:rPr lang="en-US" sz="3399">
                <a:solidFill>
                  <a:srgbClr val="000000"/>
                </a:solidFill>
                <a:latin typeface="Noto Sans"/>
              </a:rPr>
              <a:t>vj − vi − si − (δij − 1).S ≥ 0, ∀1 ≤ i, j ≤ N, i ̸ = j </a:t>
            </a:r>
          </a:p>
          <a:p>
            <a:pPr marL="734059" indent="-367030" lvl="1">
              <a:lnSpc>
                <a:spcPts val="4759"/>
              </a:lnSpc>
              <a:buFont typeface="Arial"/>
              <a:buChar char="•"/>
            </a:pPr>
            <a:r>
              <a:rPr lang="en-US" sz="3399">
                <a:solidFill>
                  <a:srgbClr val="000000"/>
                </a:solidFill>
                <a:latin typeface="Noto Sans"/>
              </a:rPr>
              <a:t>σij + σji ≤ 1, ∀1 ≤ i, j ≤ N, i ̸ = j (4)</a:t>
            </a:r>
          </a:p>
          <a:p>
            <a:pPr marL="734059" indent="-367030" lvl="1">
              <a:lnSpc>
                <a:spcPts val="4759"/>
              </a:lnSpc>
              <a:buFont typeface="Arial"/>
              <a:buChar char="•"/>
            </a:pPr>
            <a:r>
              <a:rPr lang="en-US" sz="3399">
                <a:solidFill>
                  <a:srgbClr val="000000"/>
                </a:solidFill>
                <a:latin typeface="Noto Sans"/>
              </a:rPr>
              <a:t>δij + δji ≤ 1, ∀1 ≤ i, j ≤ N, i ̸ = j (5)</a:t>
            </a:r>
          </a:p>
          <a:p>
            <a:pPr marL="734059" indent="-367030" lvl="1">
              <a:lnSpc>
                <a:spcPts val="4759"/>
              </a:lnSpc>
              <a:buFont typeface="Arial"/>
              <a:buChar char="•"/>
            </a:pPr>
            <a:r>
              <a:rPr lang="en-US" sz="3399">
                <a:solidFill>
                  <a:srgbClr val="000000"/>
                </a:solidFill>
                <a:latin typeface="Noto Sans"/>
              </a:rPr>
              <a:t>σij + σji + δij + δji ≥ 1, ∀1 ≤ i, j ≤ N, i ̸ = j </a:t>
            </a:r>
          </a:p>
          <a:p>
            <a:pPr marL="734059" indent="-367030" lvl="1">
              <a:lnSpc>
                <a:spcPts val="4759"/>
              </a:lnSpc>
              <a:buFont typeface="Arial"/>
              <a:buChar char="•"/>
            </a:pPr>
            <a:r>
              <a:rPr lang="en-US" sz="3399">
                <a:solidFill>
                  <a:srgbClr val="000000"/>
                </a:solidFill>
                <a:latin typeface="Noto Sans"/>
              </a:rPr>
              <a:t>pi + ui = ci, ∀1 ≤ i, j ≤ N, i ̸ = j</a:t>
            </a:r>
          </a:p>
          <a:p>
            <a:pPr>
              <a:lnSpc>
                <a:spcPts val="47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565" y="2449644"/>
            <a:ext cx="17228870" cy="7373171"/>
            <a:chOff x="0" y="0"/>
            <a:chExt cx="9534214" cy="4080209"/>
          </a:xfrm>
        </p:grpSpPr>
        <p:sp>
          <p:nvSpPr>
            <p:cNvPr name="Freeform 3" id="3"/>
            <p:cNvSpPr/>
            <p:nvPr/>
          </p:nvSpPr>
          <p:spPr>
            <a:xfrm>
              <a:off x="0" y="0"/>
              <a:ext cx="9534214" cy="4080209"/>
            </a:xfrm>
            <a:custGeom>
              <a:avLst/>
              <a:gdLst/>
              <a:ahLst/>
              <a:cxnLst/>
              <a:rect r="r" b="b" t="t" l="l"/>
              <a:pathLst>
                <a:path h="4080209" w="9534214">
                  <a:moveTo>
                    <a:pt x="9409754" y="4080209"/>
                  </a:moveTo>
                  <a:lnTo>
                    <a:pt x="124460" y="4080209"/>
                  </a:lnTo>
                  <a:cubicBezTo>
                    <a:pt x="55880" y="4080209"/>
                    <a:pt x="0" y="4024329"/>
                    <a:pt x="0" y="3955749"/>
                  </a:cubicBezTo>
                  <a:lnTo>
                    <a:pt x="0" y="124460"/>
                  </a:lnTo>
                  <a:cubicBezTo>
                    <a:pt x="0" y="55880"/>
                    <a:pt x="55880" y="0"/>
                    <a:pt x="124460" y="0"/>
                  </a:cubicBezTo>
                  <a:lnTo>
                    <a:pt x="9409754" y="0"/>
                  </a:lnTo>
                  <a:cubicBezTo>
                    <a:pt x="9478334" y="0"/>
                    <a:pt x="9534214" y="55880"/>
                    <a:pt x="9534214" y="124460"/>
                  </a:cubicBezTo>
                  <a:lnTo>
                    <a:pt x="9534214" y="3955749"/>
                  </a:lnTo>
                  <a:cubicBezTo>
                    <a:pt x="9534214" y="4024329"/>
                    <a:pt x="9478334" y="4080209"/>
                    <a:pt x="9409754" y="4080209"/>
                  </a:cubicBezTo>
                  <a:close/>
                </a:path>
              </a:pathLst>
            </a:custGeom>
            <a:solidFill>
              <a:srgbClr val="F0DFC8"/>
            </a:solidFill>
          </p:spPr>
        </p:sp>
      </p:grpSp>
      <p:grpSp>
        <p:nvGrpSpPr>
          <p:cNvPr name="Group 4" id="4"/>
          <p:cNvGrpSpPr/>
          <p:nvPr/>
        </p:nvGrpSpPr>
        <p:grpSpPr>
          <a:xfrm rot="0">
            <a:off x="345297" y="247661"/>
            <a:ext cx="9326639" cy="3171634"/>
            <a:chOff x="0" y="0"/>
            <a:chExt cx="12435519" cy="4228845"/>
          </a:xfrm>
        </p:grpSpPr>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769" r="0" b="2769"/>
            <a:stretch>
              <a:fillRect/>
            </a:stretch>
          </p:blipFill>
          <p:spPr>
            <a:xfrm flipH="false" flipV="false" rot="0">
              <a:off x="0" y="0"/>
              <a:ext cx="12435519" cy="4228845"/>
            </a:xfrm>
            <a:prstGeom prst="rect">
              <a:avLst/>
            </a:prstGeom>
          </p:spPr>
        </p:pic>
        <p:sp>
          <p:nvSpPr>
            <p:cNvPr name="TextBox 6" id="6"/>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7" id="7"/>
          <p:cNvPicPr>
            <a:picLocks noChangeAspect="true"/>
          </p:cNvPicPr>
          <p:nvPr/>
        </p:nvPicPr>
        <p:blipFill>
          <a:blip r:embed="rId5"/>
          <a:srcRect l="0" t="0" r="0" b="0"/>
          <a:stretch>
            <a:fillRect/>
          </a:stretch>
        </p:blipFill>
        <p:spPr>
          <a:xfrm flipH="false" flipV="false" rot="-6582438">
            <a:off x="16627360" y="623324"/>
            <a:ext cx="801243" cy="913044"/>
          </a:xfrm>
          <a:prstGeom prst="rect">
            <a:avLst/>
          </a:prstGeom>
        </p:spPr>
      </p:pic>
      <p:grpSp>
        <p:nvGrpSpPr>
          <p:cNvPr name="Group 8" id="8"/>
          <p:cNvGrpSpPr>
            <a:grpSpLocks noChangeAspect="true"/>
          </p:cNvGrpSpPr>
          <p:nvPr/>
        </p:nvGrpSpPr>
        <p:grpSpPr>
          <a:xfrm rot="-4965116">
            <a:off x="16775256" y="837200"/>
            <a:ext cx="353475" cy="306109"/>
            <a:chOff x="0" y="0"/>
            <a:chExt cx="6350000" cy="5499100"/>
          </a:xfrm>
        </p:grpSpPr>
        <p:sp>
          <p:nvSpPr>
            <p:cNvPr name="Freeform 9" id="9"/>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10" id="10"/>
          <p:cNvGrpSpPr/>
          <p:nvPr/>
        </p:nvGrpSpPr>
        <p:grpSpPr>
          <a:xfrm rot="0">
            <a:off x="13307453" y="548743"/>
            <a:ext cx="1087178" cy="1087178"/>
            <a:chOff x="0" y="0"/>
            <a:chExt cx="1449570" cy="1449570"/>
          </a:xfrm>
        </p:grpSpPr>
        <p:grpSp>
          <p:nvGrpSpPr>
            <p:cNvPr name="Group 11" id="11"/>
            <p:cNvGrpSpPr/>
            <p:nvPr/>
          </p:nvGrpSpPr>
          <p:grpSpPr>
            <a:xfrm rot="0">
              <a:off x="0" y="0"/>
              <a:ext cx="1449570" cy="1449570"/>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3" id="13"/>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2</a:t>
              </a:r>
            </a:p>
          </p:txBody>
        </p:sp>
      </p:grpSp>
      <p:grpSp>
        <p:nvGrpSpPr>
          <p:cNvPr name="Group 14" id="14"/>
          <p:cNvGrpSpPr/>
          <p:nvPr/>
        </p:nvGrpSpPr>
        <p:grpSpPr>
          <a:xfrm rot="0">
            <a:off x="11094747" y="2712100"/>
            <a:ext cx="6356585" cy="1414390"/>
            <a:chOff x="0" y="0"/>
            <a:chExt cx="2689040" cy="598333"/>
          </a:xfrm>
        </p:grpSpPr>
        <p:sp>
          <p:nvSpPr>
            <p:cNvPr name="Freeform 15" id="15"/>
            <p:cNvSpPr/>
            <p:nvPr/>
          </p:nvSpPr>
          <p:spPr>
            <a:xfrm>
              <a:off x="92710" y="106680"/>
              <a:ext cx="2584900" cy="478953"/>
            </a:xfrm>
            <a:custGeom>
              <a:avLst/>
              <a:gdLst/>
              <a:ahLst/>
              <a:cxnLst/>
              <a:rect r="r" b="b" t="t" l="l"/>
              <a:pathLst>
                <a:path h="478953" w="2584900">
                  <a:moveTo>
                    <a:pt x="2558230" y="289723"/>
                  </a:moveTo>
                  <a:cubicBezTo>
                    <a:pt x="2558230" y="377353"/>
                    <a:pt x="2482030" y="448473"/>
                    <a:pt x="2400750" y="448473"/>
                  </a:cubicBezTo>
                  <a:lnTo>
                    <a:pt x="66040" y="448473"/>
                  </a:lnTo>
                  <a:cubicBezTo>
                    <a:pt x="43180" y="448473"/>
                    <a:pt x="20320" y="443393"/>
                    <a:pt x="0" y="434503"/>
                  </a:cubicBezTo>
                  <a:cubicBezTo>
                    <a:pt x="26670" y="462443"/>
                    <a:pt x="63500" y="478953"/>
                    <a:pt x="110602" y="478953"/>
                  </a:cubicBezTo>
                  <a:lnTo>
                    <a:pt x="2438850" y="478953"/>
                  </a:lnTo>
                  <a:cubicBezTo>
                    <a:pt x="2518860" y="478953"/>
                    <a:pt x="2584900" y="412913"/>
                    <a:pt x="2584900" y="332903"/>
                  </a:cubicBezTo>
                  <a:lnTo>
                    <a:pt x="2584900" y="95250"/>
                  </a:lnTo>
                  <a:cubicBezTo>
                    <a:pt x="2584900" y="58420"/>
                    <a:pt x="2570930" y="25400"/>
                    <a:pt x="2549340" y="0"/>
                  </a:cubicBezTo>
                  <a:cubicBezTo>
                    <a:pt x="2555690" y="16510"/>
                    <a:pt x="2558230" y="34290"/>
                    <a:pt x="2558230" y="52070"/>
                  </a:cubicBezTo>
                  <a:lnTo>
                    <a:pt x="2558230" y="289723"/>
                  </a:lnTo>
                  <a:lnTo>
                    <a:pt x="2558230" y="289723"/>
                  </a:lnTo>
                  <a:close/>
                </a:path>
              </a:pathLst>
            </a:custGeom>
            <a:solidFill>
              <a:srgbClr val="9AA7B2"/>
            </a:solidFill>
          </p:spPr>
        </p:sp>
        <p:sp>
          <p:nvSpPr>
            <p:cNvPr name="Freeform 16" id="16"/>
            <p:cNvSpPr/>
            <p:nvPr/>
          </p:nvSpPr>
          <p:spPr>
            <a:xfrm>
              <a:off x="12700" y="12700"/>
              <a:ext cx="2624270" cy="529753"/>
            </a:xfrm>
            <a:custGeom>
              <a:avLst/>
              <a:gdLst/>
              <a:ahLst/>
              <a:cxnLst/>
              <a:rect r="r" b="b" t="t" l="l"/>
              <a:pathLst>
                <a:path h="529753" w="2624270">
                  <a:moveTo>
                    <a:pt x="146050" y="529753"/>
                  </a:moveTo>
                  <a:lnTo>
                    <a:pt x="2478220" y="529753"/>
                  </a:lnTo>
                  <a:cubicBezTo>
                    <a:pt x="2558230" y="529753"/>
                    <a:pt x="2624270" y="463713"/>
                    <a:pt x="2624270" y="383703"/>
                  </a:cubicBezTo>
                  <a:lnTo>
                    <a:pt x="2624270" y="146050"/>
                  </a:lnTo>
                  <a:cubicBezTo>
                    <a:pt x="2624270" y="66040"/>
                    <a:pt x="2558230" y="0"/>
                    <a:pt x="2478220" y="0"/>
                  </a:cubicBezTo>
                  <a:lnTo>
                    <a:pt x="146050" y="0"/>
                  </a:lnTo>
                  <a:cubicBezTo>
                    <a:pt x="66040" y="0"/>
                    <a:pt x="0" y="66040"/>
                    <a:pt x="0" y="146050"/>
                  </a:cubicBezTo>
                  <a:lnTo>
                    <a:pt x="0" y="383703"/>
                  </a:lnTo>
                  <a:cubicBezTo>
                    <a:pt x="0" y="464982"/>
                    <a:pt x="66040" y="529753"/>
                    <a:pt x="146050" y="529753"/>
                  </a:cubicBezTo>
                  <a:close/>
                </a:path>
              </a:pathLst>
            </a:custGeom>
            <a:solidFill>
              <a:srgbClr val="C7D0D8"/>
            </a:solidFill>
          </p:spPr>
        </p:sp>
        <p:sp>
          <p:nvSpPr>
            <p:cNvPr name="Freeform 17" id="17"/>
            <p:cNvSpPr/>
            <p:nvPr/>
          </p:nvSpPr>
          <p:spPr>
            <a:xfrm>
              <a:off x="0" y="0"/>
              <a:ext cx="2689040" cy="598333"/>
            </a:xfrm>
            <a:custGeom>
              <a:avLst/>
              <a:gdLst/>
              <a:ahLst/>
              <a:cxnLst/>
              <a:rect r="r" b="b" t="t" l="l"/>
              <a:pathLst>
                <a:path h="598333" w="2689040">
                  <a:moveTo>
                    <a:pt x="2625540" y="74930"/>
                  </a:moveTo>
                  <a:cubicBezTo>
                    <a:pt x="2597600" y="30480"/>
                    <a:pt x="2548070" y="0"/>
                    <a:pt x="2490920" y="0"/>
                  </a:cubicBezTo>
                  <a:lnTo>
                    <a:pt x="158750" y="0"/>
                  </a:lnTo>
                  <a:cubicBezTo>
                    <a:pt x="71120" y="0"/>
                    <a:pt x="0" y="71120"/>
                    <a:pt x="0" y="158750"/>
                  </a:cubicBezTo>
                  <a:lnTo>
                    <a:pt x="0" y="396403"/>
                  </a:lnTo>
                  <a:cubicBezTo>
                    <a:pt x="0" y="448473"/>
                    <a:pt x="25400" y="494193"/>
                    <a:pt x="63500" y="523403"/>
                  </a:cubicBezTo>
                  <a:cubicBezTo>
                    <a:pt x="91440" y="567853"/>
                    <a:pt x="140970" y="598333"/>
                    <a:pt x="205591" y="598333"/>
                  </a:cubicBezTo>
                  <a:lnTo>
                    <a:pt x="2530290" y="598333"/>
                  </a:lnTo>
                  <a:cubicBezTo>
                    <a:pt x="2617920" y="598333"/>
                    <a:pt x="2689040" y="527213"/>
                    <a:pt x="2689040" y="439583"/>
                  </a:cubicBezTo>
                  <a:lnTo>
                    <a:pt x="2689040" y="201930"/>
                  </a:lnTo>
                  <a:cubicBezTo>
                    <a:pt x="2689040" y="149860"/>
                    <a:pt x="2663640" y="104140"/>
                    <a:pt x="2625540" y="74930"/>
                  </a:cubicBezTo>
                  <a:close/>
                  <a:moveTo>
                    <a:pt x="12700" y="396403"/>
                  </a:moveTo>
                  <a:lnTo>
                    <a:pt x="12700" y="158750"/>
                  </a:lnTo>
                  <a:cubicBezTo>
                    <a:pt x="12700" y="78740"/>
                    <a:pt x="78740" y="12700"/>
                    <a:pt x="158750" y="12700"/>
                  </a:cubicBezTo>
                  <a:lnTo>
                    <a:pt x="2490920" y="12700"/>
                  </a:lnTo>
                  <a:cubicBezTo>
                    <a:pt x="2570930" y="12700"/>
                    <a:pt x="2636970" y="78740"/>
                    <a:pt x="2636970" y="158750"/>
                  </a:cubicBezTo>
                  <a:lnTo>
                    <a:pt x="2636970" y="396403"/>
                  </a:lnTo>
                  <a:cubicBezTo>
                    <a:pt x="2636970" y="476413"/>
                    <a:pt x="2570930" y="542453"/>
                    <a:pt x="2490920" y="542453"/>
                  </a:cubicBezTo>
                  <a:lnTo>
                    <a:pt x="158750" y="542453"/>
                  </a:lnTo>
                  <a:cubicBezTo>
                    <a:pt x="78740" y="542453"/>
                    <a:pt x="12700" y="477682"/>
                    <a:pt x="12700" y="396403"/>
                  </a:cubicBezTo>
                  <a:close/>
                  <a:moveTo>
                    <a:pt x="2677610" y="439582"/>
                  </a:moveTo>
                  <a:cubicBezTo>
                    <a:pt x="2677610" y="519592"/>
                    <a:pt x="2610300" y="585632"/>
                    <a:pt x="2530290" y="585632"/>
                  </a:cubicBezTo>
                  <a:lnTo>
                    <a:pt x="205591" y="585632"/>
                  </a:lnTo>
                  <a:cubicBezTo>
                    <a:pt x="157480" y="585632"/>
                    <a:pt x="120650" y="569122"/>
                    <a:pt x="93980" y="541182"/>
                  </a:cubicBezTo>
                  <a:cubicBezTo>
                    <a:pt x="114300" y="550072"/>
                    <a:pt x="135890" y="555152"/>
                    <a:pt x="160020" y="555152"/>
                  </a:cubicBezTo>
                  <a:lnTo>
                    <a:pt x="2492190" y="555152"/>
                  </a:lnTo>
                  <a:cubicBezTo>
                    <a:pt x="2579820" y="555152"/>
                    <a:pt x="2650940" y="484032"/>
                    <a:pt x="2650940" y="396402"/>
                  </a:cubicBezTo>
                  <a:lnTo>
                    <a:pt x="2650940" y="158750"/>
                  </a:lnTo>
                  <a:cubicBezTo>
                    <a:pt x="2650940" y="140970"/>
                    <a:pt x="2647130" y="123190"/>
                    <a:pt x="2642050" y="106680"/>
                  </a:cubicBezTo>
                  <a:cubicBezTo>
                    <a:pt x="2663640" y="132080"/>
                    <a:pt x="2677610" y="165100"/>
                    <a:pt x="2677610" y="201930"/>
                  </a:cubicBezTo>
                  <a:lnTo>
                    <a:pt x="2677610" y="439582"/>
                  </a:lnTo>
                  <a:cubicBezTo>
                    <a:pt x="2677610" y="439582"/>
                    <a:pt x="2677610" y="439582"/>
                    <a:pt x="2677610" y="439582"/>
                  </a:cubicBezTo>
                  <a:close/>
                </a:path>
              </a:pathLst>
            </a:custGeom>
            <a:solidFill>
              <a:srgbClr val="77838D"/>
            </a:solidFill>
          </p:spPr>
        </p:sp>
      </p:grpSp>
      <p:sp>
        <p:nvSpPr>
          <p:cNvPr name="TextBox 18" id="18"/>
          <p:cNvSpPr txBox="true"/>
          <p:nvPr/>
        </p:nvSpPr>
        <p:spPr>
          <a:xfrm rot="0">
            <a:off x="345297" y="436937"/>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Mô hình hóa bài toán</a:t>
            </a:r>
          </a:p>
        </p:txBody>
      </p:sp>
      <p:sp>
        <p:nvSpPr>
          <p:cNvPr name="TextBox 19" id="19"/>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13</a:t>
            </a:r>
          </a:p>
        </p:txBody>
      </p:sp>
      <p:sp>
        <p:nvSpPr>
          <p:cNvPr name="TextBox 20" id="20"/>
          <p:cNvSpPr txBox="true"/>
          <p:nvPr/>
        </p:nvSpPr>
        <p:spPr>
          <a:xfrm rot="0">
            <a:off x="11094747" y="1712787"/>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Mô hình hóa toán học</a:t>
            </a:r>
          </a:p>
        </p:txBody>
      </p:sp>
      <p:sp>
        <p:nvSpPr>
          <p:cNvPr name="TextBox 21" id="21"/>
          <p:cNvSpPr txBox="true"/>
          <p:nvPr/>
        </p:nvSpPr>
        <p:spPr>
          <a:xfrm rot="0">
            <a:off x="9067405" y="3076400"/>
            <a:ext cx="10411271" cy="600063"/>
          </a:xfrm>
          <a:prstGeom prst="rect">
            <a:avLst/>
          </a:prstGeom>
        </p:spPr>
        <p:txBody>
          <a:bodyPr anchor="t" rtlCol="false" tIns="0" lIns="0" bIns="0" rIns="0">
            <a:spAutoFit/>
          </a:bodyPr>
          <a:lstStyle/>
          <a:p>
            <a:pPr algn="ctr">
              <a:lnSpc>
                <a:spcPts val="4725"/>
              </a:lnSpc>
            </a:pPr>
            <a:r>
              <a:rPr lang="en-US" sz="3375">
                <a:solidFill>
                  <a:srgbClr val="000000"/>
                </a:solidFill>
                <a:latin typeface="DejaVu Serif Bold"/>
              </a:rPr>
              <a:t>Mô hình toán học</a:t>
            </a:r>
          </a:p>
        </p:txBody>
      </p:sp>
      <p:grpSp>
        <p:nvGrpSpPr>
          <p:cNvPr name="Group 22" id="22"/>
          <p:cNvGrpSpPr/>
          <p:nvPr/>
        </p:nvGrpSpPr>
        <p:grpSpPr>
          <a:xfrm rot="0">
            <a:off x="727955" y="4391598"/>
            <a:ext cx="301108" cy="301108"/>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4" id="24"/>
          <p:cNvSpPr txBox="true"/>
          <p:nvPr/>
        </p:nvSpPr>
        <p:spPr>
          <a:xfrm rot="0">
            <a:off x="1184998" y="4221740"/>
            <a:ext cx="16486154" cy="5380990"/>
          </a:xfrm>
          <a:prstGeom prst="rect">
            <a:avLst/>
          </a:prstGeom>
        </p:spPr>
        <p:txBody>
          <a:bodyPr anchor="t" rtlCol="false" tIns="0" lIns="0" bIns="0" rIns="0">
            <a:spAutoFit/>
          </a:bodyPr>
          <a:lstStyle/>
          <a:p>
            <a:pPr>
              <a:lnSpc>
                <a:spcPts val="4759"/>
              </a:lnSpc>
            </a:pPr>
            <a:r>
              <a:rPr lang="en-US" sz="3399">
                <a:solidFill>
                  <a:srgbClr val="000000"/>
                </a:solidFill>
                <a:latin typeface="Noto Sans Bold"/>
              </a:rPr>
              <a:t>Các ràng buộc</a:t>
            </a:r>
          </a:p>
          <a:p>
            <a:pPr>
              <a:lnSpc>
                <a:spcPts val="4759"/>
              </a:lnSpc>
            </a:pPr>
            <a:r>
              <a:rPr lang="en-US" sz="3399">
                <a:solidFill>
                  <a:srgbClr val="000000"/>
                </a:solidFill>
                <a:latin typeface="Noto Sans Bold"/>
              </a:rPr>
              <a:t>   </a:t>
            </a:r>
            <a:r>
              <a:rPr lang="en-US" sz="3399">
                <a:solidFill>
                  <a:srgbClr val="000000"/>
                </a:solidFill>
                <a:latin typeface="Noto Sans"/>
              </a:rPr>
              <a:t>7. ai ≤ ui ≤ (T − pi), 0 ≤ vi ≤ (S − si), ui, ∀vi ∈ R+, ∀1 ≤ i ≤ N (8)</a:t>
            </a:r>
          </a:p>
          <a:p>
            <a:pPr>
              <a:lnSpc>
                <a:spcPts val="4759"/>
              </a:lnSpc>
            </a:pPr>
            <a:r>
              <a:rPr lang="en-US" sz="3399">
                <a:solidFill>
                  <a:srgbClr val="000000"/>
                </a:solidFill>
                <a:latin typeface="Noto Sans"/>
              </a:rPr>
              <a:t>   8. σij , δij ∈ {0, 1}, ∀1 ≤ i, j ≤ N, i ̸ = j (9)</a:t>
            </a:r>
          </a:p>
          <a:p>
            <a:pPr>
              <a:lnSpc>
                <a:spcPts val="4759"/>
              </a:lnSpc>
            </a:pPr>
            <a:r>
              <a:rPr lang="en-US" sz="3399">
                <a:solidFill>
                  <a:srgbClr val="000000"/>
                </a:solidFill>
                <a:latin typeface="Noto Sans"/>
              </a:rPr>
              <a:t>   9. bk.γik ≤ vi + si, ∀1 ≤ i ≤ N, ∀1 ≤ k ≤ K</a:t>
            </a:r>
          </a:p>
          <a:p>
            <a:pPr>
              <a:lnSpc>
                <a:spcPts val="4759"/>
              </a:lnSpc>
            </a:pPr>
            <a:r>
              <a:rPr lang="en-US" sz="3399">
                <a:solidFill>
                  <a:srgbClr val="000000"/>
                </a:solidFill>
                <a:latin typeface="Noto Sans"/>
              </a:rPr>
              <a:t> 10. bk − vi + S.γik ≥ 0, ∀1 ≤ i ≤ N, ∀1 ≤ k ≤ K (11)</a:t>
            </a:r>
          </a:p>
          <a:p>
            <a:pPr>
              <a:lnSpc>
                <a:spcPts val="4759"/>
              </a:lnSpc>
            </a:pPr>
            <a:r>
              <a:rPr lang="en-US" sz="3399">
                <a:solidFill>
                  <a:srgbClr val="000000"/>
                </a:solidFill>
                <a:latin typeface="Noto Sans"/>
              </a:rPr>
              <a:t> 11.γik ∈ {0, 1}, ∀1 ≤ i ≤ N, ∀1 ≤ k ̸ = K</a:t>
            </a:r>
          </a:p>
          <a:p>
            <a:pPr>
              <a:lnSpc>
                <a:spcPts val="4759"/>
              </a:lnSpc>
            </a:pPr>
            <a:r>
              <a:rPr lang="en-US" sz="3399">
                <a:solidFill>
                  <a:srgbClr val="000000"/>
                </a:solidFill>
                <a:latin typeface="Noto Sans"/>
              </a:rPr>
              <a:t> 12.vi − bk.γik ≥ 0, ∀1 ≤ i ≤ N, ∀1 ≤ k ≤ K (13)</a:t>
            </a:r>
          </a:p>
          <a:p>
            <a:pPr>
              <a:lnSpc>
                <a:spcPts val="4759"/>
              </a:lnSpc>
            </a:pPr>
            <a:r>
              <a:rPr lang="en-US" sz="3399">
                <a:solidFill>
                  <a:srgbClr val="000000"/>
                </a:solidFill>
                <a:latin typeface="Noto Sans"/>
              </a:rPr>
              <a:t> 13. vi − bk − (1 − γik).S ≤ 0, ∀1 ≤ i ≤ N, ∀1 ≤ k ≤ K</a:t>
            </a:r>
          </a:p>
          <a:p>
            <a:pPr>
              <a:lnSpc>
                <a:spcPts val="47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EBDC"/>
        </a:solidFill>
      </p:bgPr>
    </p:bg>
    <p:spTree>
      <p:nvGrpSpPr>
        <p:cNvPr id="1" name=""/>
        <p:cNvGrpSpPr/>
        <p:nvPr/>
      </p:nvGrpSpPr>
      <p:grpSpPr>
        <a:xfrm>
          <a:off x="0" y="0"/>
          <a:ext cx="0" cy="0"/>
          <a:chOff x="0" y="0"/>
          <a:chExt cx="0" cy="0"/>
        </a:xfrm>
      </p:grpSpPr>
      <p:grpSp>
        <p:nvGrpSpPr>
          <p:cNvPr name="Group 2" id="2"/>
          <p:cNvGrpSpPr/>
          <p:nvPr/>
        </p:nvGrpSpPr>
        <p:grpSpPr>
          <a:xfrm rot="0">
            <a:off x="1028700" y="3857245"/>
            <a:ext cx="16642452" cy="1662190"/>
            <a:chOff x="0" y="0"/>
            <a:chExt cx="22189936" cy="2216253"/>
          </a:xfrm>
        </p:grpSpPr>
        <p:grpSp>
          <p:nvGrpSpPr>
            <p:cNvPr name="Group 3" id="3"/>
            <p:cNvGrpSpPr/>
            <p:nvPr/>
          </p:nvGrpSpPr>
          <p:grpSpPr>
            <a:xfrm rot="0">
              <a:off x="0" y="0"/>
              <a:ext cx="22189936" cy="2216253"/>
              <a:chOff x="0" y="0"/>
              <a:chExt cx="7148184" cy="716891"/>
            </a:xfrm>
          </p:grpSpPr>
          <p:sp>
            <p:nvSpPr>
              <p:cNvPr name="Freeform 4" id="4"/>
              <p:cNvSpPr/>
              <p:nvPr/>
            </p:nvSpPr>
            <p:spPr>
              <a:xfrm>
                <a:off x="0" y="0"/>
                <a:ext cx="7148184" cy="716891"/>
              </a:xfrm>
              <a:custGeom>
                <a:avLst/>
                <a:gdLst/>
                <a:ahLst/>
                <a:cxnLst/>
                <a:rect r="r" b="b" t="t" l="l"/>
                <a:pathLst>
                  <a:path h="716891" w="7148184">
                    <a:moveTo>
                      <a:pt x="7023724" y="716891"/>
                    </a:moveTo>
                    <a:lnTo>
                      <a:pt x="124460" y="716891"/>
                    </a:lnTo>
                    <a:cubicBezTo>
                      <a:pt x="55880" y="716891"/>
                      <a:pt x="0" y="661011"/>
                      <a:pt x="0" y="592431"/>
                    </a:cubicBezTo>
                    <a:lnTo>
                      <a:pt x="0" y="124460"/>
                    </a:lnTo>
                    <a:cubicBezTo>
                      <a:pt x="0" y="55880"/>
                      <a:pt x="55880" y="0"/>
                      <a:pt x="124460" y="0"/>
                    </a:cubicBezTo>
                    <a:lnTo>
                      <a:pt x="7023724" y="0"/>
                    </a:lnTo>
                    <a:cubicBezTo>
                      <a:pt x="7092304" y="0"/>
                      <a:pt x="7148184" y="55880"/>
                      <a:pt x="7148184" y="124460"/>
                    </a:cubicBezTo>
                    <a:lnTo>
                      <a:pt x="7148184" y="592431"/>
                    </a:lnTo>
                    <a:cubicBezTo>
                      <a:pt x="7148184" y="661011"/>
                      <a:pt x="7092304" y="716891"/>
                      <a:pt x="7023724" y="716891"/>
                    </a:cubicBezTo>
                    <a:close/>
                  </a:path>
                </a:pathLst>
              </a:custGeom>
              <a:solidFill>
                <a:srgbClr val="795833"/>
              </a:solidFill>
            </p:spPr>
          </p:sp>
        </p:grpSp>
        <p:sp>
          <p:nvSpPr>
            <p:cNvPr name="TextBox 5" id="5"/>
            <p:cNvSpPr txBox="true"/>
            <p:nvPr/>
          </p:nvSpPr>
          <p:spPr>
            <a:xfrm rot="0">
              <a:off x="1252601" y="515349"/>
              <a:ext cx="19684734" cy="1128405"/>
            </a:xfrm>
            <a:prstGeom prst="rect">
              <a:avLst/>
            </a:prstGeom>
          </p:spPr>
          <p:txBody>
            <a:bodyPr anchor="t" rtlCol="false" tIns="0" lIns="0" bIns="0" rIns="0">
              <a:spAutoFit/>
            </a:bodyPr>
            <a:lstStyle/>
            <a:p>
              <a:pPr algn="ctr">
                <a:lnSpc>
                  <a:spcPts val="6911"/>
                </a:lnSpc>
              </a:pPr>
              <a:r>
                <a:rPr lang="en-US" sz="5316">
                  <a:solidFill>
                    <a:srgbClr val="FFFFFF"/>
                  </a:solidFill>
                  <a:latin typeface="DM Sans Bold"/>
                </a:rPr>
                <a:t>Thuật toán tìm vị trí đặt tàu N</a:t>
              </a:r>
            </a:p>
          </p:txBody>
        </p:sp>
      </p:grpSp>
      <p:grpSp>
        <p:nvGrpSpPr>
          <p:cNvPr name="Group 6" id="6"/>
          <p:cNvGrpSpPr/>
          <p:nvPr/>
        </p:nvGrpSpPr>
        <p:grpSpPr>
          <a:xfrm rot="0">
            <a:off x="345604" y="182883"/>
            <a:ext cx="9326639" cy="3171634"/>
            <a:chOff x="0" y="0"/>
            <a:chExt cx="12435519" cy="4228845"/>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769" r="0" b="2769"/>
            <a:stretch>
              <a:fillRect/>
            </a:stretch>
          </p:blipFill>
          <p:spPr>
            <a:xfrm flipH="false" flipV="false" rot="0">
              <a:off x="0" y="0"/>
              <a:ext cx="12435519" cy="4228845"/>
            </a:xfrm>
            <a:prstGeom prst="rect">
              <a:avLst/>
            </a:prstGeom>
          </p:spPr>
        </p:pic>
        <p:sp>
          <p:nvSpPr>
            <p:cNvPr name="TextBox 8" id="8"/>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9" id="9"/>
          <p:cNvPicPr>
            <a:picLocks noChangeAspect="true"/>
          </p:cNvPicPr>
          <p:nvPr/>
        </p:nvPicPr>
        <p:blipFill>
          <a:blip r:embed="rId4"/>
          <a:srcRect l="0" t="0" r="0" b="0"/>
          <a:stretch>
            <a:fillRect/>
          </a:stretch>
        </p:blipFill>
        <p:spPr>
          <a:xfrm flipH="false" flipV="false" rot="-6582438">
            <a:off x="16627360" y="623324"/>
            <a:ext cx="801243" cy="913044"/>
          </a:xfrm>
          <a:prstGeom prst="rect">
            <a:avLst/>
          </a:prstGeom>
        </p:spPr>
      </p:pic>
      <p:grpSp>
        <p:nvGrpSpPr>
          <p:cNvPr name="Group 10" id="10"/>
          <p:cNvGrpSpPr>
            <a:grpSpLocks noChangeAspect="true"/>
          </p:cNvGrpSpPr>
          <p:nvPr/>
        </p:nvGrpSpPr>
        <p:grpSpPr>
          <a:xfrm rot="-4965116">
            <a:off x="16775256" y="837200"/>
            <a:ext cx="353475" cy="306109"/>
            <a:chOff x="0" y="0"/>
            <a:chExt cx="6350000" cy="5499100"/>
          </a:xfrm>
        </p:grpSpPr>
        <p:sp>
          <p:nvSpPr>
            <p:cNvPr name="Freeform 11" id="11"/>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sp>
        <p:nvSpPr>
          <p:cNvPr name="TextBox 12" id="12"/>
          <p:cNvSpPr txBox="true"/>
          <p:nvPr/>
        </p:nvSpPr>
        <p:spPr>
          <a:xfrm rot="0">
            <a:off x="452583" y="9374865"/>
            <a:ext cx="2137447" cy="260652"/>
          </a:xfrm>
          <a:prstGeom prst="rect">
            <a:avLst/>
          </a:prstGeom>
        </p:spPr>
        <p:txBody>
          <a:bodyPr anchor="t" rtlCol="false" tIns="0" lIns="0" bIns="0" rIns="0">
            <a:spAutoFit/>
          </a:bodyPr>
          <a:lstStyle/>
          <a:p>
            <a:pPr algn="ctr">
              <a:lnSpc>
                <a:spcPts val="1999"/>
              </a:lnSpc>
            </a:pPr>
          </a:p>
        </p:txBody>
      </p:sp>
      <p:sp>
        <p:nvSpPr>
          <p:cNvPr name="TextBox 13" id="13"/>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Giải pháp đề xuất</a:t>
            </a:r>
          </a:p>
        </p:txBody>
      </p:sp>
      <p:sp>
        <p:nvSpPr>
          <p:cNvPr name="TextBox 14" id="14"/>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14</a:t>
            </a:r>
          </a:p>
        </p:txBody>
      </p:sp>
      <p:grpSp>
        <p:nvGrpSpPr>
          <p:cNvPr name="Group 15" id="15"/>
          <p:cNvGrpSpPr/>
          <p:nvPr/>
        </p:nvGrpSpPr>
        <p:grpSpPr>
          <a:xfrm rot="0">
            <a:off x="1028700" y="5822286"/>
            <a:ext cx="16564159" cy="2521958"/>
            <a:chOff x="0" y="0"/>
            <a:chExt cx="22085546" cy="3362610"/>
          </a:xfrm>
        </p:grpSpPr>
        <p:grpSp>
          <p:nvGrpSpPr>
            <p:cNvPr name="Group 16" id="16"/>
            <p:cNvGrpSpPr/>
            <p:nvPr/>
          </p:nvGrpSpPr>
          <p:grpSpPr>
            <a:xfrm rot="0">
              <a:off x="0" y="0"/>
              <a:ext cx="22085546" cy="3362610"/>
              <a:chOff x="0" y="0"/>
              <a:chExt cx="7114556" cy="1087703"/>
            </a:xfrm>
          </p:grpSpPr>
          <p:sp>
            <p:nvSpPr>
              <p:cNvPr name="Freeform 17" id="17"/>
              <p:cNvSpPr/>
              <p:nvPr/>
            </p:nvSpPr>
            <p:spPr>
              <a:xfrm>
                <a:off x="0" y="0"/>
                <a:ext cx="7114556" cy="1087703"/>
              </a:xfrm>
              <a:custGeom>
                <a:avLst/>
                <a:gdLst/>
                <a:ahLst/>
                <a:cxnLst/>
                <a:rect r="r" b="b" t="t" l="l"/>
                <a:pathLst>
                  <a:path h="1087703" w="7114556">
                    <a:moveTo>
                      <a:pt x="6990096" y="1087703"/>
                    </a:moveTo>
                    <a:lnTo>
                      <a:pt x="124460" y="1087703"/>
                    </a:lnTo>
                    <a:cubicBezTo>
                      <a:pt x="55880" y="1087703"/>
                      <a:pt x="0" y="1031823"/>
                      <a:pt x="0" y="963243"/>
                    </a:cubicBezTo>
                    <a:lnTo>
                      <a:pt x="0" y="124460"/>
                    </a:lnTo>
                    <a:cubicBezTo>
                      <a:pt x="0" y="55880"/>
                      <a:pt x="55880" y="0"/>
                      <a:pt x="124460" y="0"/>
                    </a:cubicBezTo>
                    <a:lnTo>
                      <a:pt x="6990097" y="0"/>
                    </a:lnTo>
                    <a:cubicBezTo>
                      <a:pt x="7058676" y="0"/>
                      <a:pt x="7114556" y="55880"/>
                      <a:pt x="7114556" y="124460"/>
                    </a:cubicBezTo>
                    <a:lnTo>
                      <a:pt x="7114556" y="963244"/>
                    </a:lnTo>
                    <a:cubicBezTo>
                      <a:pt x="7114556" y="1031824"/>
                      <a:pt x="7058676" y="1087703"/>
                      <a:pt x="6990097" y="1087703"/>
                    </a:cubicBezTo>
                    <a:close/>
                  </a:path>
                </a:pathLst>
              </a:custGeom>
              <a:solidFill>
                <a:srgbClr val="795833"/>
              </a:solidFill>
            </p:spPr>
          </p:sp>
        </p:grpSp>
        <p:sp>
          <p:nvSpPr>
            <p:cNvPr name="TextBox 18" id="18"/>
            <p:cNvSpPr txBox="true"/>
            <p:nvPr/>
          </p:nvSpPr>
          <p:spPr>
            <a:xfrm rot="0">
              <a:off x="1246708" y="515349"/>
              <a:ext cx="19592129" cy="2274762"/>
            </a:xfrm>
            <a:prstGeom prst="rect">
              <a:avLst/>
            </a:prstGeom>
          </p:spPr>
          <p:txBody>
            <a:bodyPr anchor="t" rtlCol="false" tIns="0" lIns="0" bIns="0" rIns="0">
              <a:spAutoFit/>
            </a:bodyPr>
            <a:lstStyle/>
            <a:p>
              <a:pPr algn="ctr">
                <a:lnSpc>
                  <a:spcPts val="6911"/>
                </a:lnSpc>
              </a:pPr>
              <a:r>
                <a:rPr lang="en-US" sz="5316">
                  <a:solidFill>
                    <a:srgbClr val="FFFFFF"/>
                  </a:solidFill>
                  <a:latin typeface="DM Sans Bold"/>
                </a:rPr>
                <a:t>Greedy Randomized Adaptive Search</a:t>
              </a:r>
            </a:p>
            <a:p>
              <a:pPr algn="ctr">
                <a:lnSpc>
                  <a:spcPts val="6911"/>
                </a:lnSpc>
              </a:pPr>
              <a:r>
                <a:rPr lang="en-US" sz="5316">
                  <a:solidFill>
                    <a:srgbClr val="FFFFFF"/>
                  </a:solidFill>
                  <a:latin typeface="DM Sans Bold"/>
                </a:rPr>
                <a:t>Procedure (GRASP)</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345604" y="182883"/>
            <a:ext cx="9326639" cy="3171634"/>
            <a:chOff x="0" y="0"/>
            <a:chExt cx="12435519" cy="4228845"/>
          </a:xfrm>
        </p:grpSpPr>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0" id="10"/>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11" id="11"/>
          <p:cNvPicPr>
            <a:picLocks noChangeAspect="true"/>
          </p:cNvPicPr>
          <p:nvPr/>
        </p:nvPicPr>
        <p:blipFill>
          <a:blip r:embed="rId6"/>
          <a:srcRect l="1055" t="0" r="2404" b="0"/>
          <a:stretch>
            <a:fillRect/>
          </a:stretch>
        </p:blipFill>
        <p:spPr>
          <a:xfrm flipH="false" flipV="false" rot="0">
            <a:off x="5597877" y="3383092"/>
            <a:ext cx="12381699" cy="5420791"/>
          </a:xfrm>
          <a:prstGeom prst="rect">
            <a:avLst/>
          </a:prstGeom>
        </p:spPr>
      </p:pic>
      <p:sp>
        <p:nvSpPr>
          <p:cNvPr name="TextBox 12" id="12"/>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15</a:t>
            </a:r>
          </a:p>
        </p:txBody>
      </p:sp>
      <p:sp>
        <p:nvSpPr>
          <p:cNvPr name="TextBox 13" id="13"/>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Giải pháp đề xuất</a:t>
            </a:r>
          </a:p>
        </p:txBody>
      </p:sp>
      <p:grpSp>
        <p:nvGrpSpPr>
          <p:cNvPr name="Group 14" id="14"/>
          <p:cNvGrpSpPr/>
          <p:nvPr/>
        </p:nvGrpSpPr>
        <p:grpSpPr>
          <a:xfrm rot="0">
            <a:off x="536095" y="4629785"/>
            <a:ext cx="3288285" cy="513715"/>
            <a:chOff x="0" y="0"/>
            <a:chExt cx="4384380" cy="684953"/>
          </a:xfrm>
        </p:grpSpPr>
        <p:grpSp>
          <p:nvGrpSpPr>
            <p:cNvPr name="Group 15" id="15"/>
            <p:cNvGrpSpPr/>
            <p:nvPr/>
          </p:nvGrpSpPr>
          <p:grpSpPr>
            <a:xfrm rot="0">
              <a:off x="0" y="42476"/>
              <a:ext cx="600001" cy="600001"/>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7" id="17"/>
            <p:cNvSpPr txBox="true"/>
            <p:nvPr/>
          </p:nvSpPr>
          <p:spPr>
            <a:xfrm rot="0">
              <a:off x="837200" y="-66675"/>
              <a:ext cx="3547180"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Node (Nút)</a:t>
              </a:r>
            </a:p>
          </p:txBody>
        </p:sp>
      </p:grpSp>
      <p:grpSp>
        <p:nvGrpSpPr>
          <p:cNvPr name="Group 18" id="18"/>
          <p:cNvGrpSpPr/>
          <p:nvPr/>
        </p:nvGrpSpPr>
        <p:grpSpPr>
          <a:xfrm rot="0">
            <a:off x="536095" y="5579772"/>
            <a:ext cx="3288285" cy="513715"/>
            <a:chOff x="0" y="0"/>
            <a:chExt cx="4384380" cy="684953"/>
          </a:xfrm>
        </p:grpSpPr>
        <p:grpSp>
          <p:nvGrpSpPr>
            <p:cNvPr name="Group 19" id="19"/>
            <p:cNvGrpSpPr/>
            <p:nvPr/>
          </p:nvGrpSpPr>
          <p:grpSpPr>
            <a:xfrm rot="0">
              <a:off x="0" y="42476"/>
              <a:ext cx="600001" cy="600001"/>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1" id="21"/>
            <p:cNvSpPr txBox="true"/>
            <p:nvPr/>
          </p:nvSpPr>
          <p:spPr>
            <a:xfrm rot="0">
              <a:off x="837200" y="-66675"/>
              <a:ext cx="3547180"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Hole (Lỗ)</a:t>
              </a:r>
            </a:p>
          </p:txBody>
        </p:sp>
      </p:grpSp>
      <p:grpSp>
        <p:nvGrpSpPr>
          <p:cNvPr name="Group 22" id="22"/>
          <p:cNvGrpSpPr/>
          <p:nvPr/>
        </p:nvGrpSpPr>
        <p:grpSpPr>
          <a:xfrm rot="0">
            <a:off x="536095" y="6563494"/>
            <a:ext cx="450001" cy="450001"/>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4" id="24"/>
          <p:cNvSpPr txBox="true"/>
          <p:nvPr/>
        </p:nvSpPr>
        <p:spPr>
          <a:xfrm rot="0">
            <a:off x="1163995" y="6464962"/>
            <a:ext cx="3398526" cy="580390"/>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Vertex (Đỉnh)</a:t>
            </a:r>
          </a:p>
        </p:txBody>
      </p:sp>
      <p:grpSp>
        <p:nvGrpSpPr>
          <p:cNvPr name="Group 25" id="25"/>
          <p:cNvGrpSpPr/>
          <p:nvPr/>
        </p:nvGrpSpPr>
        <p:grpSpPr>
          <a:xfrm rot="0">
            <a:off x="536095" y="7483502"/>
            <a:ext cx="3288285" cy="513715"/>
            <a:chOff x="0" y="0"/>
            <a:chExt cx="4384380" cy="684953"/>
          </a:xfrm>
        </p:grpSpPr>
        <p:grpSp>
          <p:nvGrpSpPr>
            <p:cNvPr name="Group 26" id="26"/>
            <p:cNvGrpSpPr/>
            <p:nvPr/>
          </p:nvGrpSpPr>
          <p:grpSpPr>
            <a:xfrm rot="0">
              <a:off x="0" y="42476"/>
              <a:ext cx="600001" cy="600001"/>
              <a:chOff x="0" y="0"/>
              <a:chExt cx="6350000" cy="6350000"/>
            </a:xfrm>
          </p:grpSpPr>
          <p:sp>
            <p:nvSpPr>
              <p:cNvPr name="Freeform 27" id="2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8" id="28"/>
            <p:cNvSpPr txBox="true"/>
            <p:nvPr/>
          </p:nvSpPr>
          <p:spPr>
            <a:xfrm rot="0">
              <a:off x="837200" y="-66675"/>
              <a:ext cx="3547180"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Edge (Cạnh)</a:t>
              </a:r>
            </a:p>
          </p:txBody>
        </p:sp>
      </p:grpSp>
      <p:grpSp>
        <p:nvGrpSpPr>
          <p:cNvPr name="Group 29" id="29"/>
          <p:cNvGrpSpPr/>
          <p:nvPr/>
        </p:nvGrpSpPr>
        <p:grpSpPr>
          <a:xfrm rot="0">
            <a:off x="13477980" y="301447"/>
            <a:ext cx="1087178" cy="1087178"/>
            <a:chOff x="0" y="0"/>
            <a:chExt cx="1449570" cy="1449570"/>
          </a:xfrm>
        </p:grpSpPr>
        <p:grpSp>
          <p:nvGrpSpPr>
            <p:cNvPr name="Group 30" id="30"/>
            <p:cNvGrpSpPr/>
            <p:nvPr/>
          </p:nvGrpSpPr>
          <p:grpSpPr>
            <a:xfrm rot="0">
              <a:off x="0" y="0"/>
              <a:ext cx="1449570" cy="1449570"/>
              <a:chOff x="0" y="0"/>
              <a:chExt cx="6350000" cy="6350000"/>
            </a:xfrm>
          </p:grpSpPr>
          <p:sp>
            <p:nvSpPr>
              <p:cNvPr name="Freeform 31" id="3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32" id="32"/>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1</a:t>
              </a:r>
            </a:p>
          </p:txBody>
        </p:sp>
      </p:grpSp>
      <p:sp>
        <p:nvSpPr>
          <p:cNvPr name="TextBox 33" id="33"/>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Thuật toán tìm vị trí tàu 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13477980" y="301447"/>
            <a:ext cx="1087178" cy="1087178"/>
            <a:chOff x="0" y="0"/>
            <a:chExt cx="1449570" cy="1449570"/>
          </a:xfrm>
        </p:grpSpPr>
        <p:grpSp>
          <p:nvGrpSpPr>
            <p:cNvPr name="Group 9" id="9"/>
            <p:cNvGrpSpPr/>
            <p:nvPr/>
          </p:nvGrpSpPr>
          <p:grpSpPr>
            <a:xfrm rot="0">
              <a:off x="0" y="0"/>
              <a:ext cx="1449570" cy="14495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1" id="11"/>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1</a:t>
              </a:r>
            </a:p>
          </p:txBody>
        </p:sp>
      </p:grpSp>
      <p:grpSp>
        <p:nvGrpSpPr>
          <p:cNvPr name="Group 12" id="12"/>
          <p:cNvGrpSpPr/>
          <p:nvPr/>
        </p:nvGrpSpPr>
        <p:grpSpPr>
          <a:xfrm rot="0">
            <a:off x="345604" y="182883"/>
            <a:ext cx="9326639" cy="3171634"/>
            <a:chOff x="0" y="0"/>
            <a:chExt cx="12435519" cy="4228845"/>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4" id="14"/>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15" id="15"/>
          <p:cNvPicPr>
            <a:picLocks noChangeAspect="true"/>
          </p:cNvPicPr>
          <p:nvPr/>
        </p:nvPicPr>
        <p:blipFill>
          <a:blip r:embed="rId6"/>
          <a:srcRect l="0" t="0" r="0" b="0"/>
          <a:stretch>
            <a:fillRect/>
          </a:stretch>
        </p:blipFill>
        <p:spPr>
          <a:xfrm flipH="false" flipV="false" rot="0">
            <a:off x="12701324" y="4395204"/>
            <a:ext cx="4891535" cy="4863096"/>
          </a:xfrm>
          <a:prstGeom prst="rect">
            <a:avLst/>
          </a:prstGeom>
        </p:spPr>
      </p:pic>
      <p:sp>
        <p:nvSpPr>
          <p:cNvPr name="TextBox 16" id="16"/>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16</a:t>
            </a:r>
          </a:p>
        </p:txBody>
      </p:sp>
      <p:sp>
        <p:nvSpPr>
          <p:cNvPr name="TextBox 17" id="17"/>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Thuật toán tìm vị trí tàu N</a:t>
            </a:r>
          </a:p>
        </p:txBody>
      </p:sp>
      <p:sp>
        <p:nvSpPr>
          <p:cNvPr name="TextBox 18" id="18"/>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Giải pháp đề xuất</a:t>
            </a:r>
          </a:p>
        </p:txBody>
      </p:sp>
      <p:sp>
        <p:nvSpPr>
          <p:cNvPr name="TextBox 19" id="19"/>
          <p:cNvSpPr txBox="true"/>
          <p:nvPr/>
        </p:nvSpPr>
        <p:spPr>
          <a:xfrm rot="0">
            <a:off x="3089236" y="2686506"/>
            <a:ext cx="11079590" cy="679450"/>
          </a:xfrm>
          <a:prstGeom prst="rect">
            <a:avLst/>
          </a:prstGeom>
        </p:spPr>
        <p:txBody>
          <a:bodyPr anchor="t" rtlCol="false" tIns="0" lIns="0" bIns="0" rIns="0">
            <a:spAutoFit/>
          </a:bodyPr>
          <a:lstStyle/>
          <a:p>
            <a:pPr>
              <a:lnSpc>
                <a:spcPts val="5599"/>
              </a:lnSpc>
            </a:pPr>
            <a:r>
              <a:rPr lang="en-US" sz="3999">
                <a:solidFill>
                  <a:srgbClr val="000000"/>
                </a:solidFill>
                <a:latin typeface="Noto Sans Bold"/>
              </a:rPr>
              <a:t>Xác định vector và class của mỗi node</a:t>
            </a:r>
          </a:p>
        </p:txBody>
      </p:sp>
      <p:sp>
        <p:nvSpPr>
          <p:cNvPr name="TextBox 20" id="20"/>
          <p:cNvSpPr txBox="true"/>
          <p:nvPr/>
        </p:nvSpPr>
        <p:spPr>
          <a:xfrm rot="0">
            <a:off x="761096" y="4071671"/>
            <a:ext cx="7154237" cy="580390"/>
          </a:xfrm>
          <a:prstGeom prst="rect">
            <a:avLst/>
          </a:prstGeom>
        </p:spPr>
        <p:txBody>
          <a:bodyPr anchor="t" rtlCol="false" tIns="0" lIns="0" bIns="0" rIns="0">
            <a:spAutoFit/>
          </a:bodyPr>
          <a:lstStyle/>
          <a:p>
            <a:pPr>
              <a:lnSpc>
                <a:spcPts val="4759"/>
              </a:lnSpc>
            </a:pPr>
            <a:r>
              <a:rPr lang="en-US" sz="3400">
                <a:solidFill>
                  <a:srgbClr val="000000"/>
                </a:solidFill>
                <a:latin typeface="Noto Sans"/>
              </a:rPr>
              <a:t>Danh sách các class</a:t>
            </a:r>
          </a:p>
        </p:txBody>
      </p:sp>
      <p:grpSp>
        <p:nvGrpSpPr>
          <p:cNvPr name="Group 21" id="21"/>
          <p:cNvGrpSpPr/>
          <p:nvPr/>
        </p:nvGrpSpPr>
        <p:grpSpPr>
          <a:xfrm rot="0">
            <a:off x="761096" y="5108575"/>
            <a:ext cx="11435560" cy="513715"/>
            <a:chOff x="0" y="0"/>
            <a:chExt cx="15247414" cy="684953"/>
          </a:xfrm>
        </p:grpSpPr>
        <p:grpSp>
          <p:nvGrpSpPr>
            <p:cNvPr name="Group 22" id="22"/>
            <p:cNvGrpSpPr/>
            <p:nvPr/>
          </p:nvGrpSpPr>
          <p:grpSpPr>
            <a:xfrm rot="0">
              <a:off x="0" y="137578"/>
              <a:ext cx="401477" cy="401477"/>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4" id="24"/>
            <p:cNvSpPr txBox="true"/>
            <p:nvPr/>
          </p:nvSpPr>
          <p:spPr>
            <a:xfrm rot="0">
              <a:off x="609390" y="-66675"/>
              <a:ext cx="14638024"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Class 0:</a:t>
              </a:r>
              <a:r>
                <a:rPr lang="en-US" sz="3400">
                  <a:solidFill>
                    <a:srgbClr val="000000"/>
                  </a:solidFill>
                  <a:latin typeface="Noto Sans"/>
                </a:rPr>
                <a:t> [0, 0, 0, 0];</a:t>
              </a:r>
            </a:p>
          </p:txBody>
        </p:sp>
      </p:grpSp>
      <p:grpSp>
        <p:nvGrpSpPr>
          <p:cNvPr name="Group 25" id="25"/>
          <p:cNvGrpSpPr/>
          <p:nvPr/>
        </p:nvGrpSpPr>
        <p:grpSpPr>
          <a:xfrm rot="0">
            <a:off x="761096" y="5965190"/>
            <a:ext cx="11435560" cy="513715"/>
            <a:chOff x="0" y="0"/>
            <a:chExt cx="15247414" cy="684953"/>
          </a:xfrm>
        </p:grpSpPr>
        <p:grpSp>
          <p:nvGrpSpPr>
            <p:cNvPr name="Group 26" id="26"/>
            <p:cNvGrpSpPr/>
            <p:nvPr/>
          </p:nvGrpSpPr>
          <p:grpSpPr>
            <a:xfrm rot="0">
              <a:off x="0" y="137578"/>
              <a:ext cx="401477" cy="401477"/>
              <a:chOff x="0" y="0"/>
              <a:chExt cx="6350000" cy="6350000"/>
            </a:xfrm>
          </p:grpSpPr>
          <p:sp>
            <p:nvSpPr>
              <p:cNvPr name="Freeform 27" id="2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8" id="28"/>
            <p:cNvSpPr txBox="true"/>
            <p:nvPr/>
          </p:nvSpPr>
          <p:spPr>
            <a:xfrm rot="0">
              <a:off x="609390" y="-66675"/>
              <a:ext cx="14638024"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Class 1: </a:t>
              </a:r>
              <a:r>
                <a:rPr lang="en-US" sz="3400">
                  <a:solidFill>
                    <a:srgbClr val="000000"/>
                  </a:solidFill>
                  <a:latin typeface="Noto Sans"/>
                </a:rPr>
                <a:t>[1, 0, 0, 0] , [0, 1, 0, 0] , [0, 0, 1, 0] , [0, 0, 0, 1]</a:t>
              </a:r>
            </a:p>
          </p:txBody>
        </p:sp>
      </p:grpSp>
      <p:grpSp>
        <p:nvGrpSpPr>
          <p:cNvPr name="Group 29" id="29"/>
          <p:cNvGrpSpPr/>
          <p:nvPr/>
        </p:nvGrpSpPr>
        <p:grpSpPr>
          <a:xfrm rot="0">
            <a:off x="761096" y="6821805"/>
            <a:ext cx="11435560" cy="1113790"/>
            <a:chOff x="0" y="0"/>
            <a:chExt cx="15247414" cy="1485053"/>
          </a:xfrm>
        </p:grpSpPr>
        <p:grpSp>
          <p:nvGrpSpPr>
            <p:cNvPr name="Group 30" id="30"/>
            <p:cNvGrpSpPr/>
            <p:nvPr/>
          </p:nvGrpSpPr>
          <p:grpSpPr>
            <a:xfrm rot="0">
              <a:off x="0" y="137578"/>
              <a:ext cx="401477" cy="401477"/>
              <a:chOff x="0" y="0"/>
              <a:chExt cx="6350000" cy="6350000"/>
            </a:xfrm>
          </p:grpSpPr>
          <p:sp>
            <p:nvSpPr>
              <p:cNvPr name="Freeform 31" id="3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32" id="32"/>
            <p:cNvSpPr txBox="true"/>
            <p:nvPr/>
          </p:nvSpPr>
          <p:spPr>
            <a:xfrm rot="0">
              <a:off x="609390" y="-66675"/>
              <a:ext cx="14638024" cy="15517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Class 2: </a:t>
              </a:r>
              <a:r>
                <a:rPr lang="en-US" sz="3400">
                  <a:solidFill>
                    <a:srgbClr val="000000"/>
                  </a:solidFill>
                  <a:latin typeface="Noto Sans"/>
                </a:rPr>
                <a:t>[1, 1, 0, 0] , [1, 0, 1, 0] , [1, 0, 0, 1] , [0, 1, 1, 0], [0, 1, 0, 1] , [0, 0, 1, 1];</a:t>
              </a:r>
            </a:p>
          </p:txBody>
        </p:sp>
      </p:grpSp>
      <p:grpSp>
        <p:nvGrpSpPr>
          <p:cNvPr name="Group 33" id="33"/>
          <p:cNvGrpSpPr/>
          <p:nvPr/>
        </p:nvGrpSpPr>
        <p:grpSpPr>
          <a:xfrm rot="0">
            <a:off x="761096" y="8278495"/>
            <a:ext cx="11435560" cy="513715"/>
            <a:chOff x="0" y="0"/>
            <a:chExt cx="15247414" cy="684953"/>
          </a:xfrm>
        </p:grpSpPr>
        <p:grpSp>
          <p:nvGrpSpPr>
            <p:cNvPr name="Group 34" id="34"/>
            <p:cNvGrpSpPr/>
            <p:nvPr/>
          </p:nvGrpSpPr>
          <p:grpSpPr>
            <a:xfrm rot="0">
              <a:off x="0" y="137578"/>
              <a:ext cx="401477" cy="401477"/>
              <a:chOff x="0" y="0"/>
              <a:chExt cx="6350000" cy="6350000"/>
            </a:xfrm>
          </p:grpSpPr>
          <p:sp>
            <p:nvSpPr>
              <p:cNvPr name="Freeform 35" id="3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36" id="36"/>
            <p:cNvSpPr txBox="true"/>
            <p:nvPr/>
          </p:nvSpPr>
          <p:spPr>
            <a:xfrm rot="0">
              <a:off x="609390" y="-66675"/>
              <a:ext cx="14638024"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Class 3: </a:t>
              </a:r>
              <a:r>
                <a:rPr lang="en-US" sz="3400">
                  <a:solidFill>
                    <a:srgbClr val="000000"/>
                  </a:solidFill>
                  <a:latin typeface="Noto Sans"/>
                </a:rPr>
                <a:t>[1, 1, 1, 0] , [1, 1, 0, 1] , [1, 0, 1, 1] , [0, 1, 1, 1];</a:t>
              </a:r>
            </a:p>
          </p:txBody>
        </p:sp>
      </p:grpSp>
      <p:grpSp>
        <p:nvGrpSpPr>
          <p:cNvPr name="Group 37" id="37"/>
          <p:cNvGrpSpPr/>
          <p:nvPr/>
        </p:nvGrpSpPr>
        <p:grpSpPr>
          <a:xfrm rot="0">
            <a:off x="761096" y="9135110"/>
            <a:ext cx="11435560" cy="513715"/>
            <a:chOff x="0" y="0"/>
            <a:chExt cx="15247414" cy="684953"/>
          </a:xfrm>
        </p:grpSpPr>
        <p:grpSp>
          <p:nvGrpSpPr>
            <p:cNvPr name="Group 38" id="38"/>
            <p:cNvGrpSpPr/>
            <p:nvPr/>
          </p:nvGrpSpPr>
          <p:grpSpPr>
            <a:xfrm rot="0">
              <a:off x="0" y="137578"/>
              <a:ext cx="401477" cy="401477"/>
              <a:chOff x="0" y="0"/>
              <a:chExt cx="6350000" cy="6350000"/>
            </a:xfrm>
          </p:grpSpPr>
          <p:sp>
            <p:nvSpPr>
              <p:cNvPr name="Freeform 39" id="3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40" id="40"/>
            <p:cNvSpPr txBox="true"/>
            <p:nvPr/>
          </p:nvSpPr>
          <p:spPr>
            <a:xfrm rot="0">
              <a:off x="609390" y="-66675"/>
              <a:ext cx="14638024"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Class 4:</a:t>
              </a:r>
              <a:r>
                <a:rPr lang="en-US" sz="3400">
                  <a:solidFill>
                    <a:srgbClr val="000000"/>
                  </a:solidFill>
                  <a:latin typeface="Noto Sans"/>
                </a:rPr>
                <a:t> [1, 1, 1, 1]</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13477980" y="301447"/>
            <a:ext cx="1087178" cy="1087178"/>
            <a:chOff x="0" y="0"/>
            <a:chExt cx="1449570" cy="1449570"/>
          </a:xfrm>
        </p:grpSpPr>
        <p:grpSp>
          <p:nvGrpSpPr>
            <p:cNvPr name="Group 9" id="9"/>
            <p:cNvGrpSpPr/>
            <p:nvPr/>
          </p:nvGrpSpPr>
          <p:grpSpPr>
            <a:xfrm rot="0">
              <a:off x="0" y="0"/>
              <a:ext cx="1449570" cy="14495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1" id="11"/>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1</a:t>
              </a:r>
            </a:p>
          </p:txBody>
        </p:sp>
      </p:grpSp>
      <p:grpSp>
        <p:nvGrpSpPr>
          <p:cNvPr name="Group 12" id="12"/>
          <p:cNvGrpSpPr/>
          <p:nvPr/>
        </p:nvGrpSpPr>
        <p:grpSpPr>
          <a:xfrm rot="0">
            <a:off x="345604" y="182883"/>
            <a:ext cx="9326639" cy="3171634"/>
            <a:chOff x="0" y="0"/>
            <a:chExt cx="12435519" cy="4228845"/>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4" id="14"/>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15" id="15"/>
          <p:cNvPicPr>
            <a:picLocks noChangeAspect="true"/>
          </p:cNvPicPr>
          <p:nvPr/>
        </p:nvPicPr>
        <p:blipFill>
          <a:blip r:embed="rId6"/>
          <a:srcRect l="0" t="0" r="0" b="0"/>
          <a:stretch>
            <a:fillRect/>
          </a:stretch>
        </p:blipFill>
        <p:spPr>
          <a:xfrm flipH="false" flipV="false" rot="0">
            <a:off x="12701324" y="4395204"/>
            <a:ext cx="4891535" cy="4863096"/>
          </a:xfrm>
          <a:prstGeom prst="rect">
            <a:avLst/>
          </a:prstGeom>
        </p:spPr>
      </p:pic>
      <p:sp>
        <p:nvSpPr>
          <p:cNvPr name="TextBox 16" id="16"/>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17</a:t>
            </a:r>
          </a:p>
        </p:txBody>
      </p:sp>
      <p:sp>
        <p:nvSpPr>
          <p:cNvPr name="TextBox 17" id="17"/>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Thuật toán tìm vị trí tàu N</a:t>
            </a:r>
          </a:p>
        </p:txBody>
      </p:sp>
      <p:sp>
        <p:nvSpPr>
          <p:cNvPr name="TextBox 18" id="18"/>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Giải pháp đề xuất</a:t>
            </a:r>
          </a:p>
        </p:txBody>
      </p:sp>
      <p:sp>
        <p:nvSpPr>
          <p:cNvPr name="TextBox 19" id="19"/>
          <p:cNvSpPr txBox="true"/>
          <p:nvPr/>
        </p:nvSpPr>
        <p:spPr>
          <a:xfrm rot="0">
            <a:off x="3089236" y="2686506"/>
            <a:ext cx="11079590" cy="1384300"/>
          </a:xfrm>
          <a:prstGeom prst="rect">
            <a:avLst/>
          </a:prstGeom>
        </p:spPr>
        <p:txBody>
          <a:bodyPr anchor="t" rtlCol="false" tIns="0" lIns="0" bIns="0" rIns="0">
            <a:spAutoFit/>
          </a:bodyPr>
          <a:lstStyle/>
          <a:p>
            <a:pPr>
              <a:lnSpc>
                <a:spcPts val="5599"/>
              </a:lnSpc>
            </a:pPr>
            <a:r>
              <a:rPr lang="en-US" sz="3999">
                <a:solidFill>
                  <a:srgbClr val="000000"/>
                </a:solidFill>
                <a:latin typeface="Noto Sans Bold"/>
              </a:rPr>
              <a:t>Xác định các hole và chỉ xét đến các đỉnh của hole</a:t>
            </a:r>
          </a:p>
        </p:txBody>
      </p:sp>
      <p:grpSp>
        <p:nvGrpSpPr>
          <p:cNvPr name="Group 20" id="20"/>
          <p:cNvGrpSpPr/>
          <p:nvPr/>
        </p:nvGrpSpPr>
        <p:grpSpPr>
          <a:xfrm rot="0">
            <a:off x="706953" y="5089982"/>
            <a:ext cx="11435560" cy="1713865"/>
            <a:chOff x="0" y="0"/>
            <a:chExt cx="15247414" cy="2285153"/>
          </a:xfrm>
        </p:grpSpPr>
        <p:grpSp>
          <p:nvGrpSpPr>
            <p:cNvPr name="Group 21" id="21"/>
            <p:cNvGrpSpPr/>
            <p:nvPr/>
          </p:nvGrpSpPr>
          <p:grpSpPr>
            <a:xfrm rot="0">
              <a:off x="0" y="137578"/>
              <a:ext cx="401477" cy="401477"/>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3" id="23"/>
            <p:cNvSpPr txBox="true"/>
            <p:nvPr/>
          </p:nvSpPr>
          <p:spPr>
            <a:xfrm rot="0">
              <a:off x="609390" y="-66675"/>
              <a:ext cx="14638024" cy="2351828"/>
            </a:xfrm>
            <a:prstGeom prst="rect">
              <a:avLst/>
            </a:prstGeom>
          </p:spPr>
          <p:txBody>
            <a:bodyPr anchor="t" rtlCol="false" tIns="0" lIns="0" bIns="0" rIns="0">
              <a:spAutoFit/>
            </a:bodyPr>
            <a:lstStyle/>
            <a:p>
              <a:pPr>
                <a:lnSpc>
                  <a:spcPts val="4759"/>
                </a:lnSpc>
              </a:pPr>
              <a:r>
                <a:rPr lang="en-US" sz="3400">
                  <a:solidFill>
                    <a:srgbClr val="000000"/>
                  </a:solidFill>
                  <a:latin typeface="Noto Sans"/>
                </a:rPr>
                <a:t>Lúc này, ta nhận thấy các đỉnh chỉ thuộc trong Class 1 và Class 3. Với những đỉnh thuộc Class 2 ta sẽ tách nó thành 2 đỉnh thuộc Class 1</a:t>
              </a:r>
            </a:p>
          </p:txBody>
        </p:sp>
      </p:grpSp>
      <p:grpSp>
        <p:nvGrpSpPr>
          <p:cNvPr name="Group 24" id="24"/>
          <p:cNvGrpSpPr/>
          <p:nvPr/>
        </p:nvGrpSpPr>
        <p:grpSpPr>
          <a:xfrm rot="0">
            <a:off x="706953" y="7320400"/>
            <a:ext cx="11435560" cy="1113790"/>
            <a:chOff x="0" y="0"/>
            <a:chExt cx="15247414" cy="1485053"/>
          </a:xfrm>
        </p:grpSpPr>
        <p:grpSp>
          <p:nvGrpSpPr>
            <p:cNvPr name="Group 25" id="25"/>
            <p:cNvGrpSpPr/>
            <p:nvPr/>
          </p:nvGrpSpPr>
          <p:grpSpPr>
            <a:xfrm rot="0">
              <a:off x="0" y="137578"/>
              <a:ext cx="401477" cy="401477"/>
              <a:chOff x="0" y="0"/>
              <a:chExt cx="6350000" cy="6350000"/>
            </a:xfrm>
          </p:grpSpPr>
          <p:sp>
            <p:nvSpPr>
              <p:cNvPr name="Freeform 26" id="2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7" id="27"/>
            <p:cNvSpPr txBox="true"/>
            <p:nvPr/>
          </p:nvSpPr>
          <p:spPr>
            <a:xfrm rot="0">
              <a:off x="609390" y="-66675"/>
              <a:ext cx="14638024" cy="1551728"/>
            </a:xfrm>
            <a:prstGeom prst="rect">
              <a:avLst/>
            </a:prstGeom>
          </p:spPr>
          <p:txBody>
            <a:bodyPr anchor="t" rtlCol="false" tIns="0" lIns="0" bIns="0" rIns="0">
              <a:spAutoFit/>
            </a:bodyPr>
            <a:lstStyle/>
            <a:p>
              <a:pPr>
                <a:lnSpc>
                  <a:spcPts val="4759"/>
                </a:lnSpc>
              </a:pPr>
              <a:r>
                <a:rPr lang="en-US" sz="3400">
                  <a:solidFill>
                    <a:srgbClr val="000000"/>
                  </a:solidFill>
                  <a:latin typeface="Noto Sans"/>
                </a:rPr>
                <a:t>Tập các đỉnh thuộc Class 1 lại thành tập C1. Còn các đỉnh thuộc Class 3 thành tập C3</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13477980" y="301447"/>
            <a:ext cx="1087178" cy="1087178"/>
            <a:chOff x="0" y="0"/>
            <a:chExt cx="1449570" cy="1449570"/>
          </a:xfrm>
        </p:grpSpPr>
        <p:grpSp>
          <p:nvGrpSpPr>
            <p:cNvPr name="Group 9" id="9"/>
            <p:cNvGrpSpPr/>
            <p:nvPr/>
          </p:nvGrpSpPr>
          <p:grpSpPr>
            <a:xfrm rot="0">
              <a:off x="0" y="0"/>
              <a:ext cx="1449570" cy="14495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1" id="11"/>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1</a:t>
              </a:r>
            </a:p>
          </p:txBody>
        </p:sp>
      </p:grpSp>
      <p:grpSp>
        <p:nvGrpSpPr>
          <p:cNvPr name="Group 12" id="12"/>
          <p:cNvGrpSpPr/>
          <p:nvPr/>
        </p:nvGrpSpPr>
        <p:grpSpPr>
          <a:xfrm rot="0">
            <a:off x="345604" y="182883"/>
            <a:ext cx="9326639" cy="3171634"/>
            <a:chOff x="0" y="0"/>
            <a:chExt cx="12435519" cy="4228845"/>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4" id="14"/>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grpSp>
        <p:nvGrpSpPr>
          <p:cNvPr name="Group 15" id="15"/>
          <p:cNvGrpSpPr/>
          <p:nvPr/>
        </p:nvGrpSpPr>
        <p:grpSpPr>
          <a:xfrm rot="0">
            <a:off x="571596" y="4586605"/>
            <a:ext cx="9378134" cy="1113790"/>
            <a:chOff x="0" y="0"/>
            <a:chExt cx="12504178" cy="1485053"/>
          </a:xfrm>
        </p:grpSpPr>
        <p:grpSp>
          <p:nvGrpSpPr>
            <p:cNvPr name="Group 16" id="16"/>
            <p:cNvGrpSpPr/>
            <p:nvPr/>
          </p:nvGrpSpPr>
          <p:grpSpPr>
            <a:xfrm rot="0">
              <a:off x="0" y="137578"/>
              <a:ext cx="401477" cy="401477"/>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8" id="18"/>
            <p:cNvSpPr txBox="true"/>
            <p:nvPr/>
          </p:nvSpPr>
          <p:spPr>
            <a:xfrm rot="0">
              <a:off x="609390" y="-66675"/>
              <a:ext cx="11894788" cy="1551728"/>
            </a:xfrm>
            <a:prstGeom prst="rect">
              <a:avLst/>
            </a:prstGeom>
          </p:spPr>
          <p:txBody>
            <a:bodyPr anchor="t" rtlCol="false" tIns="0" lIns="0" bIns="0" rIns="0">
              <a:spAutoFit/>
            </a:bodyPr>
            <a:lstStyle/>
            <a:p>
              <a:pPr>
                <a:lnSpc>
                  <a:spcPts val="4759"/>
                </a:lnSpc>
              </a:pPr>
              <a:r>
                <a:rPr lang="en-US" sz="3400">
                  <a:solidFill>
                    <a:srgbClr val="000000"/>
                  </a:solidFill>
                  <a:latin typeface="Noto Sans"/>
                </a:rPr>
                <a:t>Đối với các đỉnh thuộc C3, ta tiến hành vẽ các đường kéo dài theo từng trường hợp</a:t>
              </a:r>
            </a:p>
          </p:txBody>
        </p:sp>
      </p:grpSp>
      <p:pic>
        <p:nvPicPr>
          <p:cNvPr name="Picture 19" id="19"/>
          <p:cNvPicPr>
            <a:picLocks noChangeAspect="true"/>
          </p:cNvPicPr>
          <p:nvPr/>
        </p:nvPicPr>
        <p:blipFill>
          <a:blip r:embed="rId6"/>
          <a:srcRect l="1708" t="8750" r="3892" b="0"/>
          <a:stretch>
            <a:fillRect/>
          </a:stretch>
        </p:blipFill>
        <p:spPr>
          <a:xfrm flipH="false" flipV="false" rot="0">
            <a:off x="10807564" y="4518482"/>
            <a:ext cx="7480436" cy="4469678"/>
          </a:xfrm>
          <a:prstGeom prst="rect">
            <a:avLst/>
          </a:prstGeom>
        </p:spPr>
      </p:pic>
      <p:sp>
        <p:nvSpPr>
          <p:cNvPr name="TextBox 20" id="20"/>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18</a:t>
            </a:r>
          </a:p>
        </p:txBody>
      </p:sp>
      <p:sp>
        <p:nvSpPr>
          <p:cNvPr name="TextBox 21" id="21"/>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Thuật toán tìm vị trí tàu N</a:t>
            </a:r>
          </a:p>
        </p:txBody>
      </p:sp>
      <p:sp>
        <p:nvSpPr>
          <p:cNvPr name="TextBox 22" id="22"/>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Giải pháp đề xuất</a:t>
            </a:r>
          </a:p>
        </p:txBody>
      </p:sp>
      <p:sp>
        <p:nvSpPr>
          <p:cNvPr name="TextBox 23" id="23"/>
          <p:cNvSpPr txBox="true"/>
          <p:nvPr/>
        </p:nvSpPr>
        <p:spPr>
          <a:xfrm rot="0">
            <a:off x="3089236" y="2686506"/>
            <a:ext cx="11079590" cy="679450"/>
          </a:xfrm>
          <a:prstGeom prst="rect">
            <a:avLst/>
          </a:prstGeom>
        </p:spPr>
        <p:txBody>
          <a:bodyPr anchor="t" rtlCol="false" tIns="0" lIns="0" bIns="0" rIns="0">
            <a:spAutoFit/>
          </a:bodyPr>
          <a:lstStyle/>
          <a:p>
            <a:pPr>
              <a:lnSpc>
                <a:spcPts val="5599"/>
              </a:lnSpc>
            </a:pPr>
            <a:r>
              <a:rPr lang="en-US" sz="3999">
                <a:solidFill>
                  <a:srgbClr val="000000"/>
                </a:solidFill>
                <a:latin typeface="Noto Sans Bold"/>
              </a:rPr>
              <a:t>Tìm điểm giao và xác định tập I1 I2</a:t>
            </a:r>
          </a:p>
        </p:txBody>
      </p:sp>
      <p:grpSp>
        <p:nvGrpSpPr>
          <p:cNvPr name="Group 24" id="24"/>
          <p:cNvGrpSpPr/>
          <p:nvPr/>
        </p:nvGrpSpPr>
        <p:grpSpPr>
          <a:xfrm rot="0">
            <a:off x="571596" y="6196426"/>
            <a:ext cx="9378134" cy="1113790"/>
            <a:chOff x="0" y="0"/>
            <a:chExt cx="12504178" cy="1485053"/>
          </a:xfrm>
        </p:grpSpPr>
        <p:grpSp>
          <p:nvGrpSpPr>
            <p:cNvPr name="Group 25" id="25"/>
            <p:cNvGrpSpPr/>
            <p:nvPr/>
          </p:nvGrpSpPr>
          <p:grpSpPr>
            <a:xfrm rot="0">
              <a:off x="0" y="137578"/>
              <a:ext cx="401477" cy="401477"/>
              <a:chOff x="0" y="0"/>
              <a:chExt cx="6350000" cy="6350000"/>
            </a:xfrm>
          </p:grpSpPr>
          <p:sp>
            <p:nvSpPr>
              <p:cNvPr name="Freeform 26" id="2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7" id="27"/>
            <p:cNvSpPr txBox="true"/>
            <p:nvPr/>
          </p:nvSpPr>
          <p:spPr>
            <a:xfrm rot="0">
              <a:off x="609390" y="-66675"/>
              <a:ext cx="11894788" cy="1551728"/>
            </a:xfrm>
            <a:prstGeom prst="rect">
              <a:avLst/>
            </a:prstGeom>
          </p:spPr>
          <p:txBody>
            <a:bodyPr anchor="t" rtlCol="false" tIns="0" lIns="0" bIns="0" rIns="0">
              <a:spAutoFit/>
            </a:bodyPr>
            <a:lstStyle/>
            <a:p>
              <a:pPr>
                <a:lnSpc>
                  <a:spcPts val="4759"/>
                </a:lnSpc>
              </a:pPr>
              <a:r>
                <a:rPr lang="en-US" sz="3400">
                  <a:solidFill>
                    <a:srgbClr val="000000"/>
                  </a:solidFill>
                  <a:latin typeface="Noto Sans"/>
                </a:rPr>
                <a:t>Tìm các điểm giao giữa các đường kéo dài và cạnh của hole</a:t>
              </a:r>
            </a:p>
          </p:txBody>
        </p:sp>
      </p:grpSp>
      <p:grpSp>
        <p:nvGrpSpPr>
          <p:cNvPr name="Group 28" id="28"/>
          <p:cNvGrpSpPr/>
          <p:nvPr/>
        </p:nvGrpSpPr>
        <p:grpSpPr>
          <a:xfrm rot="0">
            <a:off x="571596" y="7805516"/>
            <a:ext cx="9378134" cy="1113790"/>
            <a:chOff x="0" y="0"/>
            <a:chExt cx="12504178" cy="1485053"/>
          </a:xfrm>
        </p:grpSpPr>
        <p:grpSp>
          <p:nvGrpSpPr>
            <p:cNvPr name="Group 29" id="29"/>
            <p:cNvGrpSpPr/>
            <p:nvPr/>
          </p:nvGrpSpPr>
          <p:grpSpPr>
            <a:xfrm rot="0">
              <a:off x="0" y="137578"/>
              <a:ext cx="401477" cy="401477"/>
              <a:chOff x="0" y="0"/>
              <a:chExt cx="6350000" cy="6350000"/>
            </a:xfrm>
          </p:grpSpPr>
          <p:sp>
            <p:nvSpPr>
              <p:cNvPr name="Freeform 30" id="3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31" id="31"/>
            <p:cNvSpPr txBox="true"/>
            <p:nvPr/>
          </p:nvSpPr>
          <p:spPr>
            <a:xfrm rot="0">
              <a:off x="609390" y="-66675"/>
              <a:ext cx="11894788" cy="1551728"/>
            </a:xfrm>
            <a:prstGeom prst="rect">
              <a:avLst/>
            </a:prstGeom>
          </p:spPr>
          <p:txBody>
            <a:bodyPr anchor="t" rtlCol="false" tIns="0" lIns="0" bIns="0" rIns="0">
              <a:spAutoFit/>
            </a:bodyPr>
            <a:lstStyle/>
            <a:p>
              <a:pPr>
                <a:lnSpc>
                  <a:spcPts val="4759"/>
                </a:lnSpc>
              </a:pPr>
              <a:r>
                <a:rPr lang="en-US" sz="3400">
                  <a:solidFill>
                    <a:srgbClr val="000000"/>
                  </a:solidFill>
                  <a:latin typeface="Noto Sans"/>
                </a:rPr>
                <a:t>Cập nhật vector các điểm giao và xác định các tập I1 và I2</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13477980" y="301447"/>
            <a:ext cx="1087178" cy="1087178"/>
            <a:chOff x="0" y="0"/>
            <a:chExt cx="1449570" cy="1449570"/>
          </a:xfrm>
        </p:grpSpPr>
        <p:grpSp>
          <p:nvGrpSpPr>
            <p:cNvPr name="Group 9" id="9"/>
            <p:cNvGrpSpPr/>
            <p:nvPr/>
          </p:nvGrpSpPr>
          <p:grpSpPr>
            <a:xfrm rot="0">
              <a:off x="0" y="0"/>
              <a:ext cx="1449570" cy="14495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1" id="11"/>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1</a:t>
              </a:r>
            </a:p>
          </p:txBody>
        </p:sp>
      </p:grpSp>
      <p:grpSp>
        <p:nvGrpSpPr>
          <p:cNvPr name="Group 12" id="12"/>
          <p:cNvGrpSpPr/>
          <p:nvPr/>
        </p:nvGrpSpPr>
        <p:grpSpPr>
          <a:xfrm rot="0">
            <a:off x="345604" y="182883"/>
            <a:ext cx="9326639" cy="3171634"/>
            <a:chOff x="0" y="0"/>
            <a:chExt cx="12435519" cy="4228845"/>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4" id="14"/>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15" id="15"/>
          <p:cNvPicPr>
            <a:picLocks noChangeAspect="true"/>
          </p:cNvPicPr>
          <p:nvPr/>
        </p:nvPicPr>
        <p:blipFill>
          <a:blip r:embed="rId6"/>
          <a:srcRect l="1162" t="4919" r="2721" b="4919"/>
          <a:stretch>
            <a:fillRect/>
          </a:stretch>
        </p:blipFill>
        <p:spPr>
          <a:xfrm flipH="false" flipV="false" rot="0">
            <a:off x="717705" y="3112688"/>
            <a:ext cx="8954539" cy="2977159"/>
          </a:xfrm>
          <a:prstGeom prst="rect">
            <a:avLst/>
          </a:prstGeom>
        </p:spPr>
      </p:pic>
      <p:pic>
        <p:nvPicPr>
          <p:cNvPr name="Picture 16" id="16"/>
          <p:cNvPicPr>
            <a:picLocks noChangeAspect="true"/>
          </p:cNvPicPr>
          <p:nvPr/>
        </p:nvPicPr>
        <p:blipFill>
          <a:blip r:embed="rId7"/>
          <a:srcRect l="0" t="4999" r="3079" b="4999"/>
          <a:stretch>
            <a:fillRect/>
          </a:stretch>
        </p:blipFill>
        <p:spPr>
          <a:xfrm flipH="false" flipV="false" rot="0">
            <a:off x="7965435" y="6447782"/>
            <a:ext cx="10014141" cy="3017099"/>
          </a:xfrm>
          <a:prstGeom prst="rect">
            <a:avLst/>
          </a:prstGeom>
        </p:spPr>
      </p:pic>
      <p:sp>
        <p:nvSpPr>
          <p:cNvPr name="TextBox 17" id="17"/>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19</a:t>
            </a:r>
          </a:p>
        </p:txBody>
      </p:sp>
      <p:sp>
        <p:nvSpPr>
          <p:cNvPr name="TextBox 18" id="18"/>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Thuật toán tìm vị trí tàu N</a:t>
            </a:r>
          </a:p>
        </p:txBody>
      </p:sp>
      <p:sp>
        <p:nvSpPr>
          <p:cNvPr name="TextBox 19" id="19"/>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Giải pháp đề xuất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6485234" y="2946573"/>
            <a:ext cx="16230600" cy="0"/>
          </a:xfrm>
          <a:prstGeom prst="line">
            <a:avLst/>
          </a:prstGeom>
          <a:ln cap="rnd" w="123825">
            <a:solidFill>
              <a:srgbClr val="795833"/>
            </a:solidFill>
            <a:prstDash val="solid"/>
            <a:headEnd type="none" len="sm" w="sm"/>
            <a:tailEnd type="none" len="sm" w="sm"/>
          </a:ln>
        </p:spPr>
      </p:sp>
      <p:grpSp>
        <p:nvGrpSpPr>
          <p:cNvPr name="Group 3" id="3"/>
          <p:cNvGrpSpPr/>
          <p:nvPr/>
        </p:nvGrpSpPr>
        <p:grpSpPr>
          <a:xfrm rot="0">
            <a:off x="13395775" y="3489605"/>
            <a:ext cx="4275377" cy="4275377"/>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alpha val="5882"/>
              </a:srgbClr>
            </a:solidFill>
          </p:spPr>
        </p:sp>
      </p:grpSp>
      <p:sp>
        <p:nvSpPr>
          <p:cNvPr name="TextBox 5" id="5"/>
          <p:cNvSpPr txBox="true"/>
          <p:nvPr/>
        </p:nvSpPr>
        <p:spPr>
          <a:xfrm rot="0">
            <a:off x="1630066" y="300106"/>
            <a:ext cx="16657934" cy="2991485"/>
          </a:xfrm>
          <a:prstGeom prst="rect">
            <a:avLst/>
          </a:prstGeom>
        </p:spPr>
        <p:txBody>
          <a:bodyPr anchor="t" rtlCol="false" tIns="0" lIns="0" bIns="0" rIns="0">
            <a:spAutoFit/>
          </a:bodyPr>
          <a:lstStyle/>
          <a:p>
            <a:pPr algn="ctr">
              <a:lnSpc>
                <a:spcPts val="12040"/>
              </a:lnSpc>
            </a:pPr>
            <a:r>
              <a:rPr lang="en-US" sz="8600">
                <a:solidFill>
                  <a:srgbClr val="795833"/>
                </a:solidFill>
                <a:latin typeface="Paytone One"/>
              </a:rPr>
              <a:t>Danh sách thành viên</a:t>
            </a:r>
          </a:p>
          <a:p>
            <a:pPr algn="ctr">
              <a:lnSpc>
                <a:spcPts val="12040"/>
              </a:lnSpc>
            </a:pPr>
          </a:p>
        </p:txBody>
      </p:sp>
      <p:pic>
        <p:nvPicPr>
          <p:cNvPr name="Picture 6" id="6"/>
          <p:cNvPicPr>
            <a:picLocks noChangeAspect="true"/>
          </p:cNvPicPr>
          <p:nvPr/>
        </p:nvPicPr>
        <p:blipFill>
          <a:blip r:embed="rId2"/>
          <a:srcRect l="0" t="0" r="0" b="0"/>
          <a:stretch>
            <a:fillRect/>
          </a:stretch>
        </p:blipFill>
        <p:spPr>
          <a:xfrm flipH="false" flipV="false" rot="-6582438">
            <a:off x="16627360" y="623324"/>
            <a:ext cx="801243" cy="913044"/>
          </a:xfrm>
          <a:prstGeom prst="rect">
            <a:avLst/>
          </a:prstGeom>
        </p:spPr>
      </p:pic>
      <p:grpSp>
        <p:nvGrpSpPr>
          <p:cNvPr name="Group 7" id="7"/>
          <p:cNvGrpSpPr>
            <a:grpSpLocks noChangeAspect="true"/>
          </p:cNvGrpSpPr>
          <p:nvPr/>
        </p:nvGrpSpPr>
        <p:grpSpPr>
          <a:xfrm rot="-4965116">
            <a:off x="16775256" y="837200"/>
            <a:ext cx="353475" cy="306109"/>
            <a:chOff x="0" y="0"/>
            <a:chExt cx="6350000" cy="5499100"/>
          </a:xfrm>
        </p:grpSpPr>
        <p:sp>
          <p:nvSpPr>
            <p:cNvPr name="Freeform 8" id="8"/>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9" id="9"/>
          <p:cNvGrpSpPr/>
          <p:nvPr/>
        </p:nvGrpSpPr>
        <p:grpSpPr>
          <a:xfrm rot="0">
            <a:off x="7617243" y="3489605"/>
            <a:ext cx="4275377" cy="4275377"/>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alpha val="5882"/>
              </a:srgbClr>
            </a:solidFill>
          </p:spPr>
        </p:sp>
      </p:grpSp>
      <p:sp>
        <p:nvSpPr>
          <p:cNvPr name="TextBox 11" id="11"/>
          <p:cNvSpPr txBox="true"/>
          <p:nvPr/>
        </p:nvSpPr>
        <p:spPr>
          <a:xfrm rot="0">
            <a:off x="13666480" y="4994198"/>
            <a:ext cx="3733966" cy="1189990"/>
          </a:xfrm>
          <a:prstGeom prst="rect">
            <a:avLst/>
          </a:prstGeom>
        </p:spPr>
        <p:txBody>
          <a:bodyPr anchor="t" rtlCol="false" tIns="0" lIns="0" bIns="0" rIns="0">
            <a:spAutoFit/>
          </a:bodyPr>
          <a:lstStyle/>
          <a:p>
            <a:pPr algn="ctr">
              <a:lnSpc>
                <a:spcPts val="4759"/>
              </a:lnSpc>
            </a:pPr>
            <a:r>
              <a:rPr lang="en-US" sz="3399">
                <a:solidFill>
                  <a:srgbClr val="795833"/>
                </a:solidFill>
                <a:latin typeface="Asap Regular Bold Italics"/>
              </a:rPr>
              <a:t>Nguyễn Văn Quốc</a:t>
            </a:r>
          </a:p>
          <a:p>
            <a:pPr algn="ctr" marL="0" indent="0" lvl="0">
              <a:lnSpc>
                <a:spcPts val="4759"/>
              </a:lnSpc>
              <a:spcBef>
                <a:spcPct val="0"/>
              </a:spcBef>
            </a:pPr>
            <a:r>
              <a:rPr lang="en-US" sz="3400">
                <a:solidFill>
                  <a:srgbClr val="795833"/>
                </a:solidFill>
                <a:latin typeface="Asap Regular Bold Italics"/>
              </a:rPr>
              <a:t>1914864</a:t>
            </a:r>
          </a:p>
        </p:txBody>
      </p:sp>
      <p:sp>
        <p:nvSpPr>
          <p:cNvPr name="TextBox 12" id="12"/>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2</a:t>
            </a:r>
          </a:p>
        </p:txBody>
      </p:sp>
      <p:grpSp>
        <p:nvGrpSpPr>
          <p:cNvPr name="Group 13" id="13"/>
          <p:cNvGrpSpPr/>
          <p:nvPr/>
        </p:nvGrpSpPr>
        <p:grpSpPr>
          <a:xfrm rot="0">
            <a:off x="1836916" y="3489605"/>
            <a:ext cx="4275377" cy="4275377"/>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alpha val="5882"/>
              </a:srgbClr>
            </a:solidFill>
          </p:spPr>
        </p:sp>
      </p:grpSp>
      <p:sp>
        <p:nvSpPr>
          <p:cNvPr name="TextBox 15" id="15"/>
          <p:cNvSpPr txBox="true"/>
          <p:nvPr/>
        </p:nvSpPr>
        <p:spPr>
          <a:xfrm rot="0">
            <a:off x="2378326" y="4994198"/>
            <a:ext cx="3192556" cy="1189990"/>
          </a:xfrm>
          <a:prstGeom prst="rect">
            <a:avLst/>
          </a:prstGeom>
        </p:spPr>
        <p:txBody>
          <a:bodyPr anchor="t" rtlCol="false" tIns="0" lIns="0" bIns="0" rIns="0">
            <a:spAutoFit/>
          </a:bodyPr>
          <a:lstStyle/>
          <a:p>
            <a:pPr algn="ctr">
              <a:lnSpc>
                <a:spcPts val="4759"/>
              </a:lnSpc>
            </a:pPr>
            <a:r>
              <a:rPr lang="en-US" sz="3399">
                <a:solidFill>
                  <a:srgbClr val="795833"/>
                </a:solidFill>
                <a:latin typeface="Asap Regular Bold Italics"/>
              </a:rPr>
              <a:t>Phan Anh Tú</a:t>
            </a:r>
          </a:p>
          <a:p>
            <a:pPr algn="ctr" marL="0" indent="0" lvl="0">
              <a:lnSpc>
                <a:spcPts val="4759"/>
              </a:lnSpc>
              <a:spcBef>
                <a:spcPct val="0"/>
              </a:spcBef>
            </a:pPr>
            <a:r>
              <a:rPr lang="en-US" sz="3400">
                <a:solidFill>
                  <a:srgbClr val="795833"/>
                </a:solidFill>
                <a:latin typeface="Asap Regular Bold Italics"/>
              </a:rPr>
              <a:t>1915822</a:t>
            </a:r>
          </a:p>
        </p:txBody>
      </p:sp>
      <p:sp>
        <p:nvSpPr>
          <p:cNvPr name="TextBox 16" id="16"/>
          <p:cNvSpPr txBox="true"/>
          <p:nvPr/>
        </p:nvSpPr>
        <p:spPr>
          <a:xfrm rot="0">
            <a:off x="8158653" y="4994198"/>
            <a:ext cx="3192556" cy="1189990"/>
          </a:xfrm>
          <a:prstGeom prst="rect">
            <a:avLst/>
          </a:prstGeom>
        </p:spPr>
        <p:txBody>
          <a:bodyPr anchor="t" rtlCol="false" tIns="0" lIns="0" bIns="0" rIns="0">
            <a:spAutoFit/>
          </a:bodyPr>
          <a:lstStyle/>
          <a:p>
            <a:pPr algn="ctr">
              <a:lnSpc>
                <a:spcPts val="4759"/>
              </a:lnSpc>
            </a:pPr>
            <a:r>
              <a:rPr lang="en-US" sz="3399">
                <a:solidFill>
                  <a:srgbClr val="795833"/>
                </a:solidFill>
                <a:latin typeface="Asap Regular Bold Italics"/>
              </a:rPr>
              <a:t>Huỳnh Tuấn Đạt</a:t>
            </a:r>
          </a:p>
          <a:p>
            <a:pPr algn="ctr" marL="0" indent="0" lvl="0">
              <a:lnSpc>
                <a:spcPts val="4759"/>
              </a:lnSpc>
              <a:spcBef>
                <a:spcPct val="0"/>
              </a:spcBef>
            </a:pPr>
            <a:r>
              <a:rPr lang="en-US" sz="3400">
                <a:solidFill>
                  <a:srgbClr val="795833"/>
                </a:solidFill>
                <a:latin typeface="Asap Regular Bold Italics"/>
              </a:rPr>
              <a:t>1913026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13477980" y="301447"/>
            <a:ext cx="1087178" cy="1087178"/>
            <a:chOff x="0" y="0"/>
            <a:chExt cx="1449570" cy="1449570"/>
          </a:xfrm>
        </p:grpSpPr>
        <p:grpSp>
          <p:nvGrpSpPr>
            <p:cNvPr name="Group 9" id="9"/>
            <p:cNvGrpSpPr/>
            <p:nvPr/>
          </p:nvGrpSpPr>
          <p:grpSpPr>
            <a:xfrm rot="0">
              <a:off x="0" y="0"/>
              <a:ext cx="1449570" cy="14495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1" id="11"/>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1</a:t>
              </a:r>
            </a:p>
          </p:txBody>
        </p:sp>
      </p:grpSp>
      <p:grpSp>
        <p:nvGrpSpPr>
          <p:cNvPr name="Group 12" id="12"/>
          <p:cNvGrpSpPr/>
          <p:nvPr/>
        </p:nvGrpSpPr>
        <p:grpSpPr>
          <a:xfrm rot="0">
            <a:off x="345604" y="182883"/>
            <a:ext cx="9326639" cy="3171634"/>
            <a:chOff x="0" y="0"/>
            <a:chExt cx="12435519" cy="4228845"/>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4" id="14"/>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sp>
        <p:nvSpPr>
          <p:cNvPr name="TextBox 15" id="15"/>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20</a:t>
            </a:r>
          </a:p>
        </p:txBody>
      </p:sp>
      <p:sp>
        <p:nvSpPr>
          <p:cNvPr name="TextBox 16" id="16"/>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Thuật toán tìm vị trí tàu N</a:t>
            </a:r>
          </a:p>
        </p:txBody>
      </p:sp>
      <p:sp>
        <p:nvSpPr>
          <p:cNvPr name="TextBox 17" id="17"/>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Giải pháp đề xuất</a:t>
            </a:r>
          </a:p>
        </p:txBody>
      </p:sp>
      <p:grpSp>
        <p:nvGrpSpPr>
          <p:cNvPr name="Group 18" id="18"/>
          <p:cNvGrpSpPr/>
          <p:nvPr/>
        </p:nvGrpSpPr>
        <p:grpSpPr>
          <a:xfrm rot="0">
            <a:off x="193114" y="3584257"/>
            <a:ext cx="17786461" cy="513715"/>
            <a:chOff x="0" y="0"/>
            <a:chExt cx="23715282" cy="684953"/>
          </a:xfrm>
        </p:grpSpPr>
        <p:grpSp>
          <p:nvGrpSpPr>
            <p:cNvPr name="Group 19" id="19"/>
            <p:cNvGrpSpPr/>
            <p:nvPr/>
          </p:nvGrpSpPr>
          <p:grpSpPr>
            <a:xfrm rot="0">
              <a:off x="0" y="141738"/>
              <a:ext cx="401477" cy="401477"/>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1" id="21"/>
            <p:cNvSpPr txBox="true"/>
            <p:nvPr/>
          </p:nvSpPr>
          <p:spPr>
            <a:xfrm rot="0">
              <a:off x="738895" y="-66675"/>
              <a:ext cx="22976387"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Bước 1: </a:t>
              </a:r>
              <a:r>
                <a:rPr lang="en-US" sz="3400">
                  <a:solidFill>
                    <a:srgbClr val="000000"/>
                  </a:solidFill>
                  <a:latin typeface="Noto Sans"/>
                </a:rPr>
                <a:t>Nhập thông tin vị trí đã xếp của N-1 tàu trước đó và thông tin của tàu N</a:t>
              </a:r>
            </a:p>
          </p:txBody>
        </p:sp>
      </p:grpSp>
      <p:grpSp>
        <p:nvGrpSpPr>
          <p:cNvPr name="Group 22" id="22"/>
          <p:cNvGrpSpPr/>
          <p:nvPr/>
        </p:nvGrpSpPr>
        <p:grpSpPr>
          <a:xfrm rot="0">
            <a:off x="193114" y="4574540"/>
            <a:ext cx="17786461" cy="513715"/>
            <a:chOff x="0" y="0"/>
            <a:chExt cx="23715282" cy="684953"/>
          </a:xfrm>
        </p:grpSpPr>
        <p:grpSp>
          <p:nvGrpSpPr>
            <p:cNvPr name="Group 23" id="23"/>
            <p:cNvGrpSpPr/>
            <p:nvPr/>
          </p:nvGrpSpPr>
          <p:grpSpPr>
            <a:xfrm rot="0">
              <a:off x="0" y="141738"/>
              <a:ext cx="401477" cy="401477"/>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5" id="25"/>
            <p:cNvSpPr txBox="true"/>
            <p:nvPr/>
          </p:nvSpPr>
          <p:spPr>
            <a:xfrm rot="0">
              <a:off x="738895" y="-66675"/>
              <a:ext cx="22976387"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Bước 2: </a:t>
              </a:r>
              <a:r>
                <a:rPr lang="en-US" sz="3400">
                  <a:solidFill>
                    <a:srgbClr val="000000"/>
                  </a:solidFill>
                  <a:latin typeface="Noto Sans"/>
                </a:rPr>
                <a:t>Xác định vector và nhóm lớp của các đỉnh trong các hole</a:t>
              </a:r>
            </a:p>
          </p:txBody>
        </p:sp>
      </p:grpSp>
      <p:grpSp>
        <p:nvGrpSpPr>
          <p:cNvPr name="Group 26" id="26"/>
          <p:cNvGrpSpPr/>
          <p:nvPr/>
        </p:nvGrpSpPr>
        <p:grpSpPr>
          <a:xfrm rot="0">
            <a:off x="193114" y="5564505"/>
            <a:ext cx="17786461" cy="513715"/>
            <a:chOff x="0" y="0"/>
            <a:chExt cx="23715282" cy="684953"/>
          </a:xfrm>
        </p:grpSpPr>
        <p:grpSp>
          <p:nvGrpSpPr>
            <p:cNvPr name="Group 27" id="27"/>
            <p:cNvGrpSpPr/>
            <p:nvPr/>
          </p:nvGrpSpPr>
          <p:grpSpPr>
            <a:xfrm rot="0">
              <a:off x="0" y="141738"/>
              <a:ext cx="401477" cy="401477"/>
              <a:chOff x="0" y="0"/>
              <a:chExt cx="6350000" cy="6350000"/>
            </a:xfrm>
          </p:grpSpPr>
          <p:sp>
            <p:nvSpPr>
              <p:cNvPr name="Freeform 28" id="2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9" id="29"/>
            <p:cNvSpPr txBox="true"/>
            <p:nvPr/>
          </p:nvSpPr>
          <p:spPr>
            <a:xfrm rot="0">
              <a:off x="738895" y="-66675"/>
              <a:ext cx="22976387"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Bước 3: </a:t>
              </a:r>
              <a:r>
                <a:rPr lang="en-US" sz="3400">
                  <a:solidFill>
                    <a:srgbClr val="000000"/>
                  </a:solidFill>
                  <a:latin typeface="Noto Sans"/>
                </a:rPr>
                <a:t>Điều chỉnh là các đỉnh thuộc Class 2 và xác định các tập C1, C3</a:t>
              </a:r>
            </a:p>
          </p:txBody>
        </p:sp>
      </p:grpSp>
      <p:grpSp>
        <p:nvGrpSpPr>
          <p:cNvPr name="Group 30" id="30"/>
          <p:cNvGrpSpPr/>
          <p:nvPr/>
        </p:nvGrpSpPr>
        <p:grpSpPr>
          <a:xfrm rot="0">
            <a:off x="193114" y="6554470"/>
            <a:ext cx="17786461" cy="513715"/>
            <a:chOff x="0" y="0"/>
            <a:chExt cx="23715282" cy="684953"/>
          </a:xfrm>
        </p:grpSpPr>
        <p:grpSp>
          <p:nvGrpSpPr>
            <p:cNvPr name="Group 31" id="31"/>
            <p:cNvGrpSpPr/>
            <p:nvPr/>
          </p:nvGrpSpPr>
          <p:grpSpPr>
            <a:xfrm rot="0">
              <a:off x="0" y="141738"/>
              <a:ext cx="401477" cy="401477"/>
              <a:chOff x="0" y="0"/>
              <a:chExt cx="6350000" cy="6350000"/>
            </a:xfrm>
          </p:grpSpPr>
          <p:sp>
            <p:nvSpPr>
              <p:cNvPr name="Freeform 32" id="3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33" id="33"/>
            <p:cNvSpPr txBox="true"/>
            <p:nvPr/>
          </p:nvSpPr>
          <p:spPr>
            <a:xfrm rot="0">
              <a:off x="738895" y="-66675"/>
              <a:ext cx="22976387"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Bước 4: </a:t>
              </a:r>
              <a:r>
                <a:rPr lang="en-US" sz="3400">
                  <a:solidFill>
                    <a:srgbClr val="000000"/>
                  </a:solidFill>
                  <a:latin typeface="Noto Sans"/>
                </a:rPr>
                <a:t>Tiến hành xác định điểm giao và cập nhật vector. Sau đó lập các tập I1 và I2</a:t>
              </a:r>
            </a:p>
          </p:txBody>
        </p:sp>
      </p:grpSp>
      <p:grpSp>
        <p:nvGrpSpPr>
          <p:cNvPr name="Group 34" id="34"/>
          <p:cNvGrpSpPr/>
          <p:nvPr/>
        </p:nvGrpSpPr>
        <p:grpSpPr>
          <a:xfrm rot="0">
            <a:off x="193114" y="7544435"/>
            <a:ext cx="17786461" cy="1713865"/>
            <a:chOff x="0" y="0"/>
            <a:chExt cx="23715282" cy="2285153"/>
          </a:xfrm>
        </p:grpSpPr>
        <p:grpSp>
          <p:nvGrpSpPr>
            <p:cNvPr name="Group 35" id="35"/>
            <p:cNvGrpSpPr/>
            <p:nvPr/>
          </p:nvGrpSpPr>
          <p:grpSpPr>
            <a:xfrm rot="0">
              <a:off x="0" y="141738"/>
              <a:ext cx="401477" cy="401477"/>
              <a:chOff x="0" y="0"/>
              <a:chExt cx="6350000" cy="6350000"/>
            </a:xfrm>
          </p:grpSpPr>
          <p:sp>
            <p:nvSpPr>
              <p:cNvPr name="Freeform 36" id="3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37" id="37"/>
            <p:cNvSpPr txBox="true"/>
            <p:nvPr/>
          </p:nvSpPr>
          <p:spPr>
            <a:xfrm rot="0">
              <a:off x="738895" y="-66675"/>
              <a:ext cx="22976387" cy="23518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Bước 5: </a:t>
              </a:r>
              <a:r>
                <a:rPr lang="en-US" sz="3400">
                  <a:solidFill>
                    <a:srgbClr val="000000"/>
                  </a:solidFill>
                  <a:latin typeface="Noto Sans"/>
                </a:rPr>
                <a:t>Đặt tàu N vào các điểm thuộc tập C1, I1 và I2 dựa vào vector của chúng để xem tính khả thi của điểm đó. Cuối cùng kết luận lại tập hợp vị trí khả thi cho việc đặt tàu N</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13477980" y="301447"/>
            <a:ext cx="1087178" cy="1087178"/>
            <a:chOff x="0" y="0"/>
            <a:chExt cx="1449570" cy="1449570"/>
          </a:xfrm>
        </p:grpSpPr>
        <p:grpSp>
          <p:nvGrpSpPr>
            <p:cNvPr name="Group 9" id="9"/>
            <p:cNvGrpSpPr/>
            <p:nvPr/>
          </p:nvGrpSpPr>
          <p:grpSpPr>
            <a:xfrm rot="0">
              <a:off x="0" y="0"/>
              <a:ext cx="1449570" cy="14495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1" id="11"/>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2</a:t>
              </a:r>
            </a:p>
          </p:txBody>
        </p:sp>
      </p:grpSp>
      <p:grpSp>
        <p:nvGrpSpPr>
          <p:cNvPr name="Group 12" id="12"/>
          <p:cNvGrpSpPr/>
          <p:nvPr/>
        </p:nvGrpSpPr>
        <p:grpSpPr>
          <a:xfrm rot="0">
            <a:off x="345604" y="182883"/>
            <a:ext cx="9326639" cy="3171634"/>
            <a:chOff x="0" y="0"/>
            <a:chExt cx="12435519" cy="4228845"/>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4" id="14"/>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sp>
        <p:nvSpPr>
          <p:cNvPr name="TextBox 15" id="15"/>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21</a:t>
            </a:r>
          </a:p>
        </p:txBody>
      </p:sp>
      <p:sp>
        <p:nvSpPr>
          <p:cNvPr name="TextBox 16" id="16"/>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Giải thuật GRASP</a:t>
            </a:r>
          </a:p>
        </p:txBody>
      </p:sp>
      <p:sp>
        <p:nvSpPr>
          <p:cNvPr name="TextBox 17" id="17"/>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Giải pháp đề xuất</a:t>
            </a:r>
          </a:p>
        </p:txBody>
      </p:sp>
      <p:sp>
        <p:nvSpPr>
          <p:cNvPr name="TextBox 18" id="18"/>
          <p:cNvSpPr txBox="true"/>
          <p:nvPr/>
        </p:nvSpPr>
        <p:spPr>
          <a:xfrm rot="0">
            <a:off x="1285329" y="3411667"/>
            <a:ext cx="15742652" cy="6234691"/>
          </a:xfrm>
          <a:prstGeom prst="rect">
            <a:avLst/>
          </a:prstGeom>
        </p:spPr>
        <p:txBody>
          <a:bodyPr anchor="t" rtlCol="false" tIns="0" lIns="0" bIns="0" rIns="0">
            <a:spAutoFit/>
          </a:bodyPr>
          <a:lstStyle/>
          <a:p>
            <a:pPr>
              <a:lnSpc>
                <a:spcPts val="5480"/>
              </a:lnSpc>
              <a:spcBef>
                <a:spcPct val="0"/>
              </a:spcBef>
            </a:pPr>
            <a:r>
              <a:rPr lang="en-US" sz="3914">
                <a:solidFill>
                  <a:srgbClr val="000000"/>
                </a:solidFill>
                <a:latin typeface="Noto Sans Bold"/>
              </a:rPr>
              <a:t>Procedure</a:t>
            </a:r>
            <a:r>
              <a:rPr lang="en-US" sz="3914">
                <a:solidFill>
                  <a:srgbClr val="000000"/>
                </a:solidFill>
                <a:latin typeface="Noto Sans"/>
              </a:rPr>
              <a:t> GRASP(Max_Iterations, Seed)</a:t>
            </a:r>
          </a:p>
          <a:p>
            <a:pPr>
              <a:lnSpc>
                <a:spcPts val="5480"/>
              </a:lnSpc>
              <a:spcBef>
                <a:spcPct val="0"/>
              </a:spcBef>
            </a:pPr>
            <a:r>
              <a:rPr lang="en-US" sz="3914">
                <a:solidFill>
                  <a:srgbClr val="000000"/>
                </a:solidFill>
                <a:latin typeface="Noto Sans"/>
              </a:rPr>
              <a:t>1.      Read_Input();</a:t>
            </a:r>
          </a:p>
          <a:p>
            <a:pPr>
              <a:lnSpc>
                <a:spcPts val="5480"/>
              </a:lnSpc>
              <a:spcBef>
                <a:spcPct val="0"/>
              </a:spcBef>
            </a:pPr>
            <a:r>
              <a:rPr lang="en-US" sz="3914">
                <a:solidFill>
                  <a:srgbClr val="000000"/>
                </a:solidFill>
                <a:latin typeface="Noto Sans"/>
              </a:rPr>
              <a:t>2.      </a:t>
            </a:r>
            <a:r>
              <a:rPr lang="en-US" sz="3914">
                <a:solidFill>
                  <a:srgbClr val="000000"/>
                </a:solidFill>
                <a:latin typeface="Noto Sans Bold"/>
              </a:rPr>
              <a:t>for</a:t>
            </a:r>
            <a:r>
              <a:rPr lang="en-US" sz="3914">
                <a:solidFill>
                  <a:srgbClr val="000000"/>
                </a:solidFill>
                <a:latin typeface="Noto Sans"/>
              </a:rPr>
              <a:t> k = 1; ... ; Max_Iterations </a:t>
            </a:r>
            <a:r>
              <a:rPr lang="en-US" sz="3914">
                <a:solidFill>
                  <a:srgbClr val="000000"/>
                </a:solidFill>
                <a:latin typeface="Noto Sans Bold"/>
              </a:rPr>
              <a:t>do</a:t>
            </a:r>
          </a:p>
          <a:p>
            <a:pPr>
              <a:lnSpc>
                <a:spcPts val="5480"/>
              </a:lnSpc>
              <a:spcBef>
                <a:spcPct val="0"/>
              </a:spcBef>
            </a:pPr>
            <a:r>
              <a:rPr lang="en-US" sz="3914">
                <a:solidFill>
                  <a:srgbClr val="000000"/>
                </a:solidFill>
                <a:latin typeface="Noto Sans"/>
              </a:rPr>
              <a:t>3.           Solution &lt;- Greedy_Randomized_Construction(Seed);</a:t>
            </a:r>
          </a:p>
          <a:p>
            <a:pPr>
              <a:lnSpc>
                <a:spcPts val="5480"/>
              </a:lnSpc>
              <a:spcBef>
                <a:spcPct val="0"/>
              </a:spcBef>
            </a:pPr>
            <a:r>
              <a:rPr lang="en-US" sz="3914">
                <a:solidFill>
                  <a:srgbClr val="000000"/>
                </a:solidFill>
                <a:latin typeface="Noto Sans"/>
              </a:rPr>
              <a:t>4.           Solution &lt;- Local_Search(Solution);</a:t>
            </a:r>
          </a:p>
          <a:p>
            <a:pPr>
              <a:lnSpc>
                <a:spcPts val="5480"/>
              </a:lnSpc>
              <a:spcBef>
                <a:spcPct val="0"/>
              </a:spcBef>
            </a:pPr>
            <a:r>
              <a:rPr lang="en-US" sz="3914">
                <a:solidFill>
                  <a:srgbClr val="000000"/>
                </a:solidFill>
                <a:latin typeface="Noto Sans"/>
              </a:rPr>
              <a:t>5.           Update_Solution(Solution,Best_Solution);</a:t>
            </a:r>
          </a:p>
          <a:p>
            <a:pPr>
              <a:lnSpc>
                <a:spcPts val="5480"/>
              </a:lnSpc>
              <a:spcBef>
                <a:spcPct val="0"/>
              </a:spcBef>
            </a:pPr>
            <a:r>
              <a:rPr lang="en-US" sz="3914">
                <a:solidFill>
                  <a:srgbClr val="000000"/>
                </a:solidFill>
                <a:latin typeface="Noto Sans"/>
              </a:rPr>
              <a:t>6.      </a:t>
            </a:r>
            <a:r>
              <a:rPr lang="en-US" sz="3914">
                <a:solidFill>
                  <a:srgbClr val="000000"/>
                </a:solidFill>
                <a:latin typeface="Noto Sans Bold"/>
              </a:rPr>
              <a:t>end</a:t>
            </a:r>
            <a:r>
              <a:rPr lang="en-US" sz="3914">
                <a:solidFill>
                  <a:srgbClr val="000000"/>
                </a:solidFill>
                <a:latin typeface="Noto Sans"/>
              </a:rPr>
              <a:t>;</a:t>
            </a:r>
          </a:p>
          <a:p>
            <a:pPr>
              <a:lnSpc>
                <a:spcPts val="5480"/>
              </a:lnSpc>
              <a:spcBef>
                <a:spcPct val="0"/>
              </a:spcBef>
            </a:pPr>
            <a:r>
              <a:rPr lang="en-US" sz="3914">
                <a:solidFill>
                  <a:srgbClr val="000000"/>
                </a:solidFill>
                <a:latin typeface="Noto Sans"/>
              </a:rPr>
              <a:t>7.      </a:t>
            </a:r>
            <a:r>
              <a:rPr lang="en-US" sz="3914">
                <a:solidFill>
                  <a:srgbClr val="000000"/>
                </a:solidFill>
                <a:latin typeface="Noto Sans Bold"/>
              </a:rPr>
              <a:t>return</a:t>
            </a:r>
            <a:r>
              <a:rPr lang="en-US" sz="3914">
                <a:solidFill>
                  <a:srgbClr val="000000"/>
                </a:solidFill>
                <a:latin typeface="Noto Sans"/>
              </a:rPr>
              <a:t> Best_Solution;</a:t>
            </a:r>
          </a:p>
          <a:p>
            <a:pPr>
              <a:lnSpc>
                <a:spcPts val="5480"/>
              </a:lnSpc>
              <a:spcBef>
                <a:spcPct val="0"/>
              </a:spcBef>
            </a:pPr>
            <a:r>
              <a:rPr lang="en-US" sz="3914">
                <a:solidFill>
                  <a:srgbClr val="000000"/>
                </a:solidFill>
                <a:latin typeface="Noto Sans Bold"/>
              </a:rPr>
              <a:t>end</a:t>
            </a:r>
            <a:r>
              <a:rPr lang="en-US" sz="3914">
                <a:solidFill>
                  <a:srgbClr val="000000"/>
                </a:solidFill>
                <a:latin typeface="Noto Sans"/>
              </a:rPr>
              <a:t>GRASP.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13477980" y="301447"/>
            <a:ext cx="1087178" cy="1087178"/>
            <a:chOff x="0" y="0"/>
            <a:chExt cx="1449570" cy="1449570"/>
          </a:xfrm>
        </p:grpSpPr>
        <p:grpSp>
          <p:nvGrpSpPr>
            <p:cNvPr name="Group 9" id="9"/>
            <p:cNvGrpSpPr/>
            <p:nvPr/>
          </p:nvGrpSpPr>
          <p:grpSpPr>
            <a:xfrm rot="0">
              <a:off x="0" y="0"/>
              <a:ext cx="1449570" cy="14495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1" id="11"/>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2</a:t>
              </a:r>
            </a:p>
          </p:txBody>
        </p:sp>
      </p:grpSp>
      <p:grpSp>
        <p:nvGrpSpPr>
          <p:cNvPr name="Group 12" id="12"/>
          <p:cNvGrpSpPr/>
          <p:nvPr/>
        </p:nvGrpSpPr>
        <p:grpSpPr>
          <a:xfrm rot="0">
            <a:off x="345604" y="182883"/>
            <a:ext cx="9326639" cy="3171634"/>
            <a:chOff x="0" y="0"/>
            <a:chExt cx="12435519" cy="4228845"/>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4" id="14"/>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grpSp>
        <p:nvGrpSpPr>
          <p:cNvPr name="Group 15" id="15"/>
          <p:cNvGrpSpPr/>
          <p:nvPr/>
        </p:nvGrpSpPr>
        <p:grpSpPr>
          <a:xfrm rot="0">
            <a:off x="11817630" y="2401707"/>
            <a:ext cx="6161945" cy="1414390"/>
            <a:chOff x="0" y="0"/>
            <a:chExt cx="2606701" cy="598333"/>
          </a:xfrm>
        </p:grpSpPr>
        <p:sp>
          <p:nvSpPr>
            <p:cNvPr name="Freeform 16" id="16"/>
            <p:cNvSpPr/>
            <p:nvPr/>
          </p:nvSpPr>
          <p:spPr>
            <a:xfrm>
              <a:off x="92710" y="106680"/>
              <a:ext cx="2502561" cy="478953"/>
            </a:xfrm>
            <a:custGeom>
              <a:avLst/>
              <a:gdLst/>
              <a:ahLst/>
              <a:cxnLst/>
              <a:rect r="r" b="b" t="t" l="l"/>
              <a:pathLst>
                <a:path h="478953" w="2502561">
                  <a:moveTo>
                    <a:pt x="2475891" y="289723"/>
                  </a:moveTo>
                  <a:cubicBezTo>
                    <a:pt x="2475891" y="377353"/>
                    <a:pt x="2399691" y="448473"/>
                    <a:pt x="2318411" y="448473"/>
                  </a:cubicBezTo>
                  <a:lnTo>
                    <a:pt x="66040" y="448473"/>
                  </a:lnTo>
                  <a:cubicBezTo>
                    <a:pt x="43180" y="448473"/>
                    <a:pt x="20320" y="443393"/>
                    <a:pt x="0" y="434503"/>
                  </a:cubicBezTo>
                  <a:cubicBezTo>
                    <a:pt x="26670" y="462443"/>
                    <a:pt x="63500" y="478953"/>
                    <a:pt x="110077" y="478953"/>
                  </a:cubicBezTo>
                  <a:lnTo>
                    <a:pt x="2356511" y="478953"/>
                  </a:lnTo>
                  <a:cubicBezTo>
                    <a:pt x="2436521" y="478953"/>
                    <a:pt x="2502561" y="412913"/>
                    <a:pt x="2502561" y="332903"/>
                  </a:cubicBezTo>
                  <a:lnTo>
                    <a:pt x="2502561" y="95250"/>
                  </a:lnTo>
                  <a:cubicBezTo>
                    <a:pt x="2502561" y="58420"/>
                    <a:pt x="2488591" y="25400"/>
                    <a:pt x="2467001" y="0"/>
                  </a:cubicBezTo>
                  <a:cubicBezTo>
                    <a:pt x="2473351" y="16510"/>
                    <a:pt x="2475891" y="34290"/>
                    <a:pt x="2475891" y="52070"/>
                  </a:cubicBezTo>
                  <a:lnTo>
                    <a:pt x="2475891" y="289723"/>
                  </a:lnTo>
                  <a:lnTo>
                    <a:pt x="2475891" y="289723"/>
                  </a:lnTo>
                  <a:close/>
                </a:path>
              </a:pathLst>
            </a:custGeom>
            <a:solidFill>
              <a:srgbClr val="9AA7B2"/>
            </a:solidFill>
          </p:spPr>
        </p:sp>
        <p:sp>
          <p:nvSpPr>
            <p:cNvPr name="Freeform 17" id="17"/>
            <p:cNvSpPr/>
            <p:nvPr/>
          </p:nvSpPr>
          <p:spPr>
            <a:xfrm>
              <a:off x="12700" y="12700"/>
              <a:ext cx="2541931" cy="529753"/>
            </a:xfrm>
            <a:custGeom>
              <a:avLst/>
              <a:gdLst/>
              <a:ahLst/>
              <a:cxnLst/>
              <a:rect r="r" b="b" t="t" l="l"/>
              <a:pathLst>
                <a:path h="529753" w="2541931">
                  <a:moveTo>
                    <a:pt x="146050" y="529753"/>
                  </a:moveTo>
                  <a:lnTo>
                    <a:pt x="2395881" y="529753"/>
                  </a:lnTo>
                  <a:cubicBezTo>
                    <a:pt x="2475891" y="529753"/>
                    <a:pt x="2541931" y="463713"/>
                    <a:pt x="2541931" y="383703"/>
                  </a:cubicBezTo>
                  <a:lnTo>
                    <a:pt x="2541931" y="146050"/>
                  </a:lnTo>
                  <a:cubicBezTo>
                    <a:pt x="2541931" y="66040"/>
                    <a:pt x="2475891" y="0"/>
                    <a:pt x="2395881" y="0"/>
                  </a:cubicBezTo>
                  <a:lnTo>
                    <a:pt x="146050" y="0"/>
                  </a:lnTo>
                  <a:cubicBezTo>
                    <a:pt x="66040" y="0"/>
                    <a:pt x="0" y="66040"/>
                    <a:pt x="0" y="146050"/>
                  </a:cubicBezTo>
                  <a:lnTo>
                    <a:pt x="0" y="383703"/>
                  </a:lnTo>
                  <a:cubicBezTo>
                    <a:pt x="0" y="464982"/>
                    <a:pt x="66040" y="529753"/>
                    <a:pt x="146050" y="529753"/>
                  </a:cubicBezTo>
                  <a:close/>
                </a:path>
              </a:pathLst>
            </a:custGeom>
            <a:solidFill>
              <a:srgbClr val="C7D0D8"/>
            </a:solidFill>
          </p:spPr>
        </p:sp>
        <p:sp>
          <p:nvSpPr>
            <p:cNvPr name="Freeform 18" id="18"/>
            <p:cNvSpPr/>
            <p:nvPr/>
          </p:nvSpPr>
          <p:spPr>
            <a:xfrm>
              <a:off x="0" y="0"/>
              <a:ext cx="2606701" cy="598333"/>
            </a:xfrm>
            <a:custGeom>
              <a:avLst/>
              <a:gdLst/>
              <a:ahLst/>
              <a:cxnLst/>
              <a:rect r="r" b="b" t="t" l="l"/>
              <a:pathLst>
                <a:path h="598333" w="2606701">
                  <a:moveTo>
                    <a:pt x="2543201" y="74930"/>
                  </a:moveTo>
                  <a:cubicBezTo>
                    <a:pt x="2515261" y="30480"/>
                    <a:pt x="2465731" y="0"/>
                    <a:pt x="2408581" y="0"/>
                  </a:cubicBezTo>
                  <a:lnTo>
                    <a:pt x="158750" y="0"/>
                  </a:lnTo>
                  <a:cubicBezTo>
                    <a:pt x="71120" y="0"/>
                    <a:pt x="0" y="71120"/>
                    <a:pt x="0" y="158750"/>
                  </a:cubicBezTo>
                  <a:lnTo>
                    <a:pt x="0" y="396403"/>
                  </a:lnTo>
                  <a:cubicBezTo>
                    <a:pt x="0" y="448473"/>
                    <a:pt x="25400" y="494193"/>
                    <a:pt x="63500" y="523403"/>
                  </a:cubicBezTo>
                  <a:cubicBezTo>
                    <a:pt x="91440" y="567853"/>
                    <a:pt x="140970" y="598333"/>
                    <a:pt x="204984" y="598333"/>
                  </a:cubicBezTo>
                  <a:lnTo>
                    <a:pt x="2447951" y="598333"/>
                  </a:lnTo>
                  <a:cubicBezTo>
                    <a:pt x="2535581" y="598333"/>
                    <a:pt x="2606701" y="527213"/>
                    <a:pt x="2606701" y="439583"/>
                  </a:cubicBezTo>
                  <a:lnTo>
                    <a:pt x="2606701" y="201930"/>
                  </a:lnTo>
                  <a:cubicBezTo>
                    <a:pt x="2606701" y="149860"/>
                    <a:pt x="2581301" y="104140"/>
                    <a:pt x="2543201" y="74930"/>
                  </a:cubicBezTo>
                  <a:close/>
                  <a:moveTo>
                    <a:pt x="12700" y="396403"/>
                  </a:moveTo>
                  <a:lnTo>
                    <a:pt x="12700" y="158750"/>
                  </a:lnTo>
                  <a:cubicBezTo>
                    <a:pt x="12700" y="78740"/>
                    <a:pt x="78740" y="12700"/>
                    <a:pt x="158750" y="12700"/>
                  </a:cubicBezTo>
                  <a:lnTo>
                    <a:pt x="2408581" y="12700"/>
                  </a:lnTo>
                  <a:cubicBezTo>
                    <a:pt x="2488591" y="12700"/>
                    <a:pt x="2554631" y="78740"/>
                    <a:pt x="2554631" y="158750"/>
                  </a:cubicBezTo>
                  <a:lnTo>
                    <a:pt x="2554631" y="396403"/>
                  </a:lnTo>
                  <a:cubicBezTo>
                    <a:pt x="2554631" y="476413"/>
                    <a:pt x="2488591" y="542453"/>
                    <a:pt x="2408581" y="542453"/>
                  </a:cubicBezTo>
                  <a:lnTo>
                    <a:pt x="158750" y="542453"/>
                  </a:lnTo>
                  <a:cubicBezTo>
                    <a:pt x="78740" y="542453"/>
                    <a:pt x="12700" y="477682"/>
                    <a:pt x="12700" y="396403"/>
                  </a:cubicBezTo>
                  <a:close/>
                  <a:moveTo>
                    <a:pt x="2595271" y="439582"/>
                  </a:moveTo>
                  <a:cubicBezTo>
                    <a:pt x="2595271" y="519592"/>
                    <a:pt x="2527961" y="585632"/>
                    <a:pt x="2447951" y="585632"/>
                  </a:cubicBezTo>
                  <a:lnTo>
                    <a:pt x="204984" y="585632"/>
                  </a:lnTo>
                  <a:cubicBezTo>
                    <a:pt x="157480" y="585632"/>
                    <a:pt x="120650" y="569122"/>
                    <a:pt x="93980" y="541182"/>
                  </a:cubicBezTo>
                  <a:cubicBezTo>
                    <a:pt x="114300" y="550072"/>
                    <a:pt x="135890" y="555152"/>
                    <a:pt x="160020" y="555152"/>
                  </a:cubicBezTo>
                  <a:lnTo>
                    <a:pt x="2409851" y="555152"/>
                  </a:lnTo>
                  <a:cubicBezTo>
                    <a:pt x="2497481" y="555152"/>
                    <a:pt x="2568601" y="484032"/>
                    <a:pt x="2568601" y="396402"/>
                  </a:cubicBezTo>
                  <a:lnTo>
                    <a:pt x="2568601" y="158750"/>
                  </a:lnTo>
                  <a:cubicBezTo>
                    <a:pt x="2568601" y="140970"/>
                    <a:pt x="2564791" y="123190"/>
                    <a:pt x="2559711" y="106680"/>
                  </a:cubicBezTo>
                  <a:cubicBezTo>
                    <a:pt x="2581301" y="132080"/>
                    <a:pt x="2595271" y="165100"/>
                    <a:pt x="2595271" y="201930"/>
                  </a:cubicBezTo>
                  <a:lnTo>
                    <a:pt x="2595271" y="439582"/>
                  </a:lnTo>
                  <a:cubicBezTo>
                    <a:pt x="2595271" y="439582"/>
                    <a:pt x="2595271" y="439582"/>
                    <a:pt x="2595271" y="439582"/>
                  </a:cubicBezTo>
                  <a:close/>
                </a:path>
              </a:pathLst>
            </a:custGeom>
            <a:solidFill>
              <a:srgbClr val="77838D"/>
            </a:solidFill>
          </p:spPr>
        </p:sp>
      </p:grpSp>
      <p:grpSp>
        <p:nvGrpSpPr>
          <p:cNvPr name="Group 19" id="19"/>
          <p:cNvGrpSpPr/>
          <p:nvPr/>
        </p:nvGrpSpPr>
        <p:grpSpPr>
          <a:xfrm rot="0">
            <a:off x="345604" y="4951982"/>
            <a:ext cx="17786461" cy="513715"/>
            <a:chOff x="0" y="0"/>
            <a:chExt cx="23715282" cy="684953"/>
          </a:xfrm>
        </p:grpSpPr>
        <p:grpSp>
          <p:nvGrpSpPr>
            <p:cNvPr name="Group 20" id="20"/>
            <p:cNvGrpSpPr/>
            <p:nvPr/>
          </p:nvGrpSpPr>
          <p:grpSpPr>
            <a:xfrm rot="0">
              <a:off x="0" y="141738"/>
              <a:ext cx="401477" cy="401477"/>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2" id="22"/>
            <p:cNvSpPr txBox="true"/>
            <p:nvPr/>
          </p:nvSpPr>
          <p:spPr>
            <a:xfrm rot="0">
              <a:off x="738895" y="-66675"/>
              <a:ext cx="22976387"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Bước 1: </a:t>
              </a:r>
              <a:r>
                <a:rPr lang="en-US" sz="3400">
                  <a:solidFill>
                    <a:srgbClr val="000000"/>
                  </a:solidFill>
                  <a:latin typeface="Noto Sans"/>
                </a:rPr>
                <a:t>Nhập thông tin và sắp xếp các tàu theo chiều tăng dần thời gian đến</a:t>
              </a:r>
            </a:p>
          </p:txBody>
        </p:sp>
      </p:grpSp>
      <p:grpSp>
        <p:nvGrpSpPr>
          <p:cNvPr name="Group 23" id="23"/>
          <p:cNvGrpSpPr/>
          <p:nvPr/>
        </p:nvGrpSpPr>
        <p:grpSpPr>
          <a:xfrm rot="0">
            <a:off x="345604" y="5799072"/>
            <a:ext cx="17786461" cy="2313940"/>
            <a:chOff x="0" y="0"/>
            <a:chExt cx="23715282" cy="3085253"/>
          </a:xfrm>
        </p:grpSpPr>
        <p:grpSp>
          <p:nvGrpSpPr>
            <p:cNvPr name="Group 24" id="24"/>
            <p:cNvGrpSpPr/>
            <p:nvPr/>
          </p:nvGrpSpPr>
          <p:grpSpPr>
            <a:xfrm rot="0">
              <a:off x="0" y="141738"/>
              <a:ext cx="401477" cy="401477"/>
              <a:chOff x="0" y="0"/>
              <a:chExt cx="6350000" cy="6350000"/>
            </a:xfrm>
          </p:grpSpPr>
          <p:sp>
            <p:nvSpPr>
              <p:cNvPr name="Freeform 25" id="2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6" id="26"/>
            <p:cNvSpPr txBox="true"/>
            <p:nvPr/>
          </p:nvSpPr>
          <p:spPr>
            <a:xfrm rot="0">
              <a:off x="738895" y="-66675"/>
              <a:ext cx="22976387" cy="3151928"/>
            </a:xfrm>
            <a:prstGeom prst="rect">
              <a:avLst/>
            </a:prstGeom>
          </p:spPr>
          <p:txBody>
            <a:bodyPr anchor="t" rtlCol="false" tIns="0" lIns="0" bIns="0" rIns="0">
              <a:spAutoFit/>
            </a:bodyPr>
            <a:lstStyle/>
            <a:p>
              <a:pPr>
                <a:lnSpc>
                  <a:spcPts val="4759"/>
                </a:lnSpc>
              </a:pPr>
              <a:r>
                <a:rPr lang="en-US" sz="3399">
                  <a:solidFill>
                    <a:srgbClr val="000000"/>
                  </a:solidFill>
                  <a:latin typeface="Noto Sans Bold"/>
                </a:rPr>
                <a:t>Bước 2: </a:t>
              </a:r>
              <a:r>
                <a:rPr lang="en-US" sz="3399">
                  <a:solidFill>
                    <a:srgbClr val="000000"/>
                  </a:solidFill>
                  <a:latin typeface="Noto Sans"/>
                </a:rPr>
                <a:t>Lần lượt thêm các tàu theo thứ tự đã sắp xếp. Với mỗi tàu N, thực hiện tìm K vị trí có thể đặt của N theo thuật toán đã giới thiệu bạn nãy.</a:t>
              </a:r>
            </a:p>
            <a:p>
              <a:pPr>
                <a:lnSpc>
                  <a:spcPts val="4759"/>
                </a:lnSpc>
              </a:pPr>
              <a:r>
                <a:rPr lang="en-US" sz="3400">
                  <a:solidFill>
                    <a:srgbClr val="000000"/>
                  </a:solidFill>
                  <a:latin typeface="Noto Sans"/>
                </a:rPr>
                <a:t>Tính toán chi phí đặt tàu N cho mỗi vị trí k và chọn lọc lại tập K' theo công thức dưới đây:</a:t>
              </a:r>
            </a:p>
          </p:txBody>
        </p:sp>
      </p:grpSp>
      <p:pic>
        <p:nvPicPr>
          <p:cNvPr name="Picture 27" id="27"/>
          <p:cNvPicPr>
            <a:picLocks noChangeAspect="true"/>
          </p:cNvPicPr>
          <p:nvPr/>
        </p:nvPicPr>
        <p:blipFill>
          <a:blip r:embed="rId6"/>
          <a:srcRect l="0" t="0" r="0" b="0"/>
          <a:stretch>
            <a:fillRect/>
          </a:stretch>
        </p:blipFill>
        <p:spPr>
          <a:xfrm flipH="false" flipV="false" rot="0">
            <a:off x="5809212" y="8113012"/>
            <a:ext cx="6008419" cy="1943148"/>
          </a:xfrm>
          <a:prstGeom prst="rect">
            <a:avLst/>
          </a:prstGeom>
        </p:spPr>
      </p:pic>
      <p:sp>
        <p:nvSpPr>
          <p:cNvPr name="TextBox 28" id="28"/>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22</a:t>
            </a:r>
          </a:p>
        </p:txBody>
      </p:sp>
      <p:sp>
        <p:nvSpPr>
          <p:cNvPr name="TextBox 29" id="29"/>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Giải thuật GRASP</a:t>
            </a:r>
          </a:p>
        </p:txBody>
      </p:sp>
      <p:sp>
        <p:nvSpPr>
          <p:cNvPr name="TextBox 30" id="30"/>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Giải pháp đề xuất</a:t>
            </a:r>
          </a:p>
        </p:txBody>
      </p:sp>
      <p:sp>
        <p:nvSpPr>
          <p:cNvPr name="TextBox 31" id="31"/>
          <p:cNvSpPr txBox="true"/>
          <p:nvPr/>
        </p:nvSpPr>
        <p:spPr>
          <a:xfrm rot="0">
            <a:off x="9672243" y="2766008"/>
            <a:ext cx="10411271" cy="600063"/>
          </a:xfrm>
          <a:prstGeom prst="rect">
            <a:avLst/>
          </a:prstGeom>
        </p:spPr>
        <p:txBody>
          <a:bodyPr anchor="t" rtlCol="false" tIns="0" lIns="0" bIns="0" rIns="0">
            <a:spAutoFit/>
          </a:bodyPr>
          <a:lstStyle/>
          <a:p>
            <a:pPr algn="ctr">
              <a:lnSpc>
                <a:spcPts val="4725"/>
              </a:lnSpc>
            </a:pPr>
            <a:r>
              <a:rPr lang="en-US" sz="3375">
                <a:solidFill>
                  <a:srgbClr val="000000"/>
                </a:solidFill>
                <a:latin typeface="DejaVu Serif Bold"/>
              </a:rPr>
              <a:t>Giai đoạn Construction</a:t>
            </a:r>
          </a:p>
        </p:txBody>
      </p:sp>
      <p:sp>
        <p:nvSpPr>
          <p:cNvPr name="TextBox 32" id="32"/>
          <p:cNvSpPr txBox="true"/>
          <p:nvPr/>
        </p:nvSpPr>
        <p:spPr>
          <a:xfrm rot="0">
            <a:off x="345604" y="3438142"/>
            <a:ext cx="11661526" cy="1180465"/>
          </a:xfrm>
          <a:prstGeom prst="rect">
            <a:avLst/>
          </a:prstGeom>
        </p:spPr>
        <p:txBody>
          <a:bodyPr anchor="t" rtlCol="false" tIns="0" lIns="0" bIns="0" rIns="0">
            <a:spAutoFit/>
          </a:bodyPr>
          <a:lstStyle/>
          <a:p>
            <a:pPr>
              <a:lnSpc>
                <a:spcPts val="4759"/>
              </a:lnSpc>
            </a:pPr>
            <a:r>
              <a:rPr lang="en-US" sz="3400">
                <a:solidFill>
                  <a:srgbClr val="000000"/>
                </a:solidFill>
                <a:latin typeface="Noto Sans"/>
              </a:rPr>
              <a:t>Các tàu sẽ được chèn lặp đi lặp lại cho đến khi ta được một thứ tự hoàn chỉnh của các </a:t>
            </a:r>
            <a:r>
              <a:rPr lang="en-US" sz="3400">
                <a:solidFill>
                  <a:srgbClr val="000000"/>
                </a:solidFill>
                <a:latin typeface="Noto Sans"/>
              </a:rPr>
              <a:t>tàu.</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13477980" y="301447"/>
            <a:ext cx="1087178" cy="1087178"/>
            <a:chOff x="0" y="0"/>
            <a:chExt cx="1449570" cy="1449570"/>
          </a:xfrm>
        </p:grpSpPr>
        <p:grpSp>
          <p:nvGrpSpPr>
            <p:cNvPr name="Group 9" id="9"/>
            <p:cNvGrpSpPr/>
            <p:nvPr/>
          </p:nvGrpSpPr>
          <p:grpSpPr>
            <a:xfrm rot="0">
              <a:off x="0" y="0"/>
              <a:ext cx="1449570" cy="14495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1" id="11"/>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2</a:t>
              </a:r>
            </a:p>
          </p:txBody>
        </p:sp>
      </p:grpSp>
      <p:grpSp>
        <p:nvGrpSpPr>
          <p:cNvPr name="Group 12" id="12"/>
          <p:cNvGrpSpPr/>
          <p:nvPr/>
        </p:nvGrpSpPr>
        <p:grpSpPr>
          <a:xfrm rot="0">
            <a:off x="345604" y="182883"/>
            <a:ext cx="9326639" cy="3171634"/>
            <a:chOff x="0" y="0"/>
            <a:chExt cx="12435519" cy="4228845"/>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4" id="14"/>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grpSp>
        <p:nvGrpSpPr>
          <p:cNvPr name="Group 15" id="15"/>
          <p:cNvGrpSpPr/>
          <p:nvPr/>
        </p:nvGrpSpPr>
        <p:grpSpPr>
          <a:xfrm rot="0">
            <a:off x="11817630" y="2401707"/>
            <a:ext cx="6161945" cy="1414390"/>
            <a:chOff x="0" y="0"/>
            <a:chExt cx="2606701" cy="598333"/>
          </a:xfrm>
        </p:grpSpPr>
        <p:sp>
          <p:nvSpPr>
            <p:cNvPr name="Freeform 16" id="16"/>
            <p:cNvSpPr/>
            <p:nvPr/>
          </p:nvSpPr>
          <p:spPr>
            <a:xfrm>
              <a:off x="92710" y="106680"/>
              <a:ext cx="2502561" cy="478953"/>
            </a:xfrm>
            <a:custGeom>
              <a:avLst/>
              <a:gdLst/>
              <a:ahLst/>
              <a:cxnLst/>
              <a:rect r="r" b="b" t="t" l="l"/>
              <a:pathLst>
                <a:path h="478953" w="2502561">
                  <a:moveTo>
                    <a:pt x="2475891" y="289723"/>
                  </a:moveTo>
                  <a:cubicBezTo>
                    <a:pt x="2475891" y="377353"/>
                    <a:pt x="2399691" y="448473"/>
                    <a:pt x="2318411" y="448473"/>
                  </a:cubicBezTo>
                  <a:lnTo>
                    <a:pt x="66040" y="448473"/>
                  </a:lnTo>
                  <a:cubicBezTo>
                    <a:pt x="43180" y="448473"/>
                    <a:pt x="20320" y="443393"/>
                    <a:pt x="0" y="434503"/>
                  </a:cubicBezTo>
                  <a:cubicBezTo>
                    <a:pt x="26670" y="462443"/>
                    <a:pt x="63500" y="478953"/>
                    <a:pt x="110077" y="478953"/>
                  </a:cubicBezTo>
                  <a:lnTo>
                    <a:pt x="2356511" y="478953"/>
                  </a:lnTo>
                  <a:cubicBezTo>
                    <a:pt x="2436521" y="478953"/>
                    <a:pt x="2502561" y="412913"/>
                    <a:pt x="2502561" y="332903"/>
                  </a:cubicBezTo>
                  <a:lnTo>
                    <a:pt x="2502561" y="95250"/>
                  </a:lnTo>
                  <a:cubicBezTo>
                    <a:pt x="2502561" y="58420"/>
                    <a:pt x="2488591" y="25400"/>
                    <a:pt x="2467001" y="0"/>
                  </a:cubicBezTo>
                  <a:cubicBezTo>
                    <a:pt x="2473351" y="16510"/>
                    <a:pt x="2475891" y="34290"/>
                    <a:pt x="2475891" y="52070"/>
                  </a:cubicBezTo>
                  <a:lnTo>
                    <a:pt x="2475891" y="289723"/>
                  </a:lnTo>
                  <a:lnTo>
                    <a:pt x="2475891" y="289723"/>
                  </a:lnTo>
                  <a:close/>
                </a:path>
              </a:pathLst>
            </a:custGeom>
            <a:solidFill>
              <a:srgbClr val="9AA7B2"/>
            </a:solidFill>
          </p:spPr>
        </p:sp>
        <p:sp>
          <p:nvSpPr>
            <p:cNvPr name="Freeform 17" id="17"/>
            <p:cNvSpPr/>
            <p:nvPr/>
          </p:nvSpPr>
          <p:spPr>
            <a:xfrm>
              <a:off x="12700" y="12700"/>
              <a:ext cx="2541931" cy="529753"/>
            </a:xfrm>
            <a:custGeom>
              <a:avLst/>
              <a:gdLst/>
              <a:ahLst/>
              <a:cxnLst/>
              <a:rect r="r" b="b" t="t" l="l"/>
              <a:pathLst>
                <a:path h="529753" w="2541931">
                  <a:moveTo>
                    <a:pt x="146050" y="529753"/>
                  </a:moveTo>
                  <a:lnTo>
                    <a:pt x="2395881" y="529753"/>
                  </a:lnTo>
                  <a:cubicBezTo>
                    <a:pt x="2475891" y="529753"/>
                    <a:pt x="2541931" y="463713"/>
                    <a:pt x="2541931" y="383703"/>
                  </a:cubicBezTo>
                  <a:lnTo>
                    <a:pt x="2541931" y="146050"/>
                  </a:lnTo>
                  <a:cubicBezTo>
                    <a:pt x="2541931" y="66040"/>
                    <a:pt x="2475891" y="0"/>
                    <a:pt x="2395881" y="0"/>
                  </a:cubicBezTo>
                  <a:lnTo>
                    <a:pt x="146050" y="0"/>
                  </a:lnTo>
                  <a:cubicBezTo>
                    <a:pt x="66040" y="0"/>
                    <a:pt x="0" y="66040"/>
                    <a:pt x="0" y="146050"/>
                  </a:cubicBezTo>
                  <a:lnTo>
                    <a:pt x="0" y="383703"/>
                  </a:lnTo>
                  <a:cubicBezTo>
                    <a:pt x="0" y="464982"/>
                    <a:pt x="66040" y="529753"/>
                    <a:pt x="146050" y="529753"/>
                  </a:cubicBezTo>
                  <a:close/>
                </a:path>
              </a:pathLst>
            </a:custGeom>
            <a:solidFill>
              <a:srgbClr val="C7D0D8"/>
            </a:solidFill>
          </p:spPr>
        </p:sp>
        <p:sp>
          <p:nvSpPr>
            <p:cNvPr name="Freeform 18" id="18"/>
            <p:cNvSpPr/>
            <p:nvPr/>
          </p:nvSpPr>
          <p:spPr>
            <a:xfrm>
              <a:off x="0" y="0"/>
              <a:ext cx="2606701" cy="598333"/>
            </a:xfrm>
            <a:custGeom>
              <a:avLst/>
              <a:gdLst/>
              <a:ahLst/>
              <a:cxnLst/>
              <a:rect r="r" b="b" t="t" l="l"/>
              <a:pathLst>
                <a:path h="598333" w="2606701">
                  <a:moveTo>
                    <a:pt x="2543201" y="74930"/>
                  </a:moveTo>
                  <a:cubicBezTo>
                    <a:pt x="2515261" y="30480"/>
                    <a:pt x="2465731" y="0"/>
                    <a:pt x="2408581" y="0"/>
                  </a:cubicBezTo>
                  <a:lnTo>
                    <a:pt x="158750" y="0"/>
                  </a:lnTo>
                  <a:cubicBezTo>
                    <a:pt x="71120" y="0"/>
                    <a:pt x="0" y="71120"/>
                    <a:pt x="0" y="158750"/>
                  </a:cubicBezTo>
                  <a:lnTo>
                    <a:pt x="0" y="396403"/>
                  </a:lnTo>
                  <a:cubicBezTo>
                    <a:pt x="0" y="448473"/>
                    <a:pt x="25400" y="494193"/>
                    <a:pt x="63500" y="523403"/>
                  </a:cubicBezTo>
                  <a:cubicBezTo>
                    <a:pt x="91440" y="567853"/>
                    <a:pt x="140970" y="598333"/>
                    <a:pt x="204984" y="598333"/>
                  </a:cubicBezTo>
                  <a:lnTo>
                    <a:pt x="2447951" y="598333"/>
                  </a:lnTo>
                  <a:cubicBezTo>
                    <a:pt x="2535581" y="598333"/>
                    <a:pt x="2606701" y="527213"/>
                    <a:pt x="2606701" y="439583"/>
                  </a:cubicBezTo>
                  <a:lnTo>
                    <a:pt x="2606701" y="201930"/>
                  </a:lnTo>
                  <a:cubicBezTo>
                    <a:pt x="2606701" y="149860"/>
                    <a:pt x="2581301" y="104140"/>
                    <a:pt x="2543201" y="74930"/>
                  </a:cubicBezTo>
                  <a:close/>
                  <a:moveTo>
                    <a:pt x="12700" y="396403"/>
                  </a:moveTo>
                  <a:lnTo>
                    <a:pt x="12700" y="158750"/>
                  </a:lnTo>
                  <a:cubicBezTo>
                    <a:pt x="12700" y="78740"/>
                    <a:pt x="78740" y="12700"/>
                    <a:pt x="158750" y="12700"/>
                  </a:cubicBezTo>
                  <a:lnTo>
                    <a:pt x="2408581" y="12700"/>
                  </a:lnTo>
                  <a:cubicBezTo>
                    <a:pt x="2488591" y="12700"/>
                    <a:pt x="2554631" y="78740"/>
                    <a:pt x="2554631" y="158750"/>
                  </a:cubicBezTo>
                  <a:lnTo>
                    <a:pt x="2554631" y="396403"/>
                  </a:lnTo>
                  <a:cubicBezTo>
                    <a:pt x="2554631" y="476413"/>
                    <a:pt x="2488591" y="542453"/>
                    <a:pt x="2408581" y="542453"/>
                  </a:cubicBezTo>
                  <a:lnTo>
                    <a:pt x="158750" y="542453"/>
                  </a:lnTo>
                  <a:cubicBezTo>
                    <a:pt x="78740" y="542453"/>
                    <a:pt x="12700" y="477682"/>
                    <a:pt x="12700" y="396403"/>
                  </a:cubicBezTo>
                  <a:close/>
                  <a:moveTo>
                    <a:pt x="2595271" y="439582"/>
                  </a:moveTo>
                  <a:cubicBezTo>
                    <a:pt x="2595271" y="519592"/>
                    <a:pt x="2527961" y="585632"/>
                    <a:pt x="2447951" y="585632"/>
                  </a:cubicBezTo>
                  <a:lnTo>
                    <a:pt x="204984" y="585632"/>
                  </a:lnTo>
                  <a:cubicBezTo>
                    <a:pt x="157480" y="585632"/>
                    <a:pt x="120650" y="569122"/>
                    <a:pt x="93980" y="541182"/>
                  </a:cubicBezTo>
                  <a:cubicBezTo>
                    <a:pt x="114300" y="550072"/>
                    <a:pt x="135890" y="555152"/>
                    <a:pt x="160020" y="555152"/>
                  </a:cubicBezTo>
                  <a:lnTo>
                    <a:pt x="2409851" y="555152"/>
                  </a:lnTo>
                  <a:cubicBezTo>
                    <a:pt x="2497481" y="555152"/>
                    <a:pt x="2568601" y="484032"/>
                    <a:pt x="2568601" y="396402"/>
                  </a:cubicBezTo>
                  <a:lnTo>
                    <a:pt x="2568601" y="158750"/>
                  </a:lnTo>
                  <a:cubicBezTo>
                    <a:pt x="2568601" y="140970"/>
                    <a:pt x="2564791" y="123190"/>
                    <a:pt x="2559711" y="106680"/>
                  </a:cubicBezTo>
                  <a:cubicBezTo>
                    <a:pt x="2581301" y="132080"/>
                    <a:pt x="2595271" y="165100"/>
                    <a:pt x="2595271" y="201930"/>
                  </a:cubicBezTo>
                  <a:lnTo>
                    <a:pt x="2595271" y="439582"/>
                  </a:lnTo>
                  <a:cubicBezTo>
                    <a:pt x="2595271" y="439582"/>
                    <a:pt x="2595271" y="439582"/>
                    <a:pt x="2595271" y="439582"/>
                  </a:cubicBezTo>
                  <a:close/>
                </a:path>
              </a:pathLst>
            </a:custGeom>
            <a:solidFill>
              <a:srgbClr val="77838D"/>
            </a:solidFill>
          </p:spPr>
        </p:sp>
      </p:grpSp>
      <p:grpSp>
        <p:nvGrpSpPr>
          <p:cNvPr name="Group 19" id="19"/>
          <p:cNvGrpSpPr/>
          <p:nvPr/>
        </p:nvGrpSpPr>
        <p:grpSpPr>
          <a:xfrm rot="0">
            <a:off x="345604" y="3949447"/>
            <a:ext cx="17786461" cy="513715"/>
            <a:chOff x="0" y="0"/>
            <a:chExt cx="23715282" cy="684953"/>
          </a:xfrm>
        </p:grpSpPr>
        <p:grpSp>
          <p:nvGrpSpPr>
            <p:cNvPr name="Group 20" id="20"/>
            <p:cNvGrpSpPr/>
            <p:nvPr/>
          </p:nvGrpSpPr>
          <p:grpSpPr>
            <a:xfrm rot="0">
              <a:off x="0" y="141738"/>
              <a:ext cx="401477" cy="401477"/>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2" id="22"/>
            <p:cNvSpPr txBox="true"/>
            <p:nvPr/>
          </p:nvSpPr>
          <p:spPr>
            <a:xfrm rot="0">
              <a:off x="738895" y="-66675"/>
              <a:ext cx="22976387"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Bước 3: </a:t>
              </a:r>
              <a:r>
                <a:rPr lang="en-US" sz="3400">
                  <a:solidFill>
                    <a:srgbClr val="000000"/>
                  </a:solidFill>
                  <a:latin typeface="Noto Sans"/>
                </a:rPr>
                <a:t>Tính toán xác xuất cho mỗi vị trí k' trong K' theo công thức sau</a:t>
              </a:r>
            </a:p>
          </p:txBody>
        </p:sp>
      </p:grpSp>
      <p:grpSp>
        <p:nvGrpSpPr>
          <p:cNvPr name="Group 23" id="23"/>
          <p:cNvGrpSpPr/>
          <p:nvPr/>
        </p:nvGrpSpPr>
        <p:grpSpPr>
          <a:xfrm rot="0">
            <a:off x="345604" y="6782393"/>
            <a:ext cx="17786461" cy="1113790"/>
            <a:chOff x="0" y="0"/>
            <a:chExt cx="23715282" cy="1485053"/>
          </a:xfrm>
        </p:grpSpPr>
        <p:grpSp>
          <p:nvGrpSpPr>
            <p:cNvPr name="Group 24" id="24"/>
            <p:cNvGrpSpPr/>
            <p:nvPr/>
          </p:nvGrpSpPr>
          <p:grpSpPr>
            <a:xfrm rot="0">
              <a:off x="0" y="141738"/>
              <a:ext cx="401477" cy="401477"/>
              <a:chOff x="0" y="0"/>
              <a:chExt cx="6350000" cy="6350000"/>
            </a:xfrm>
          </p:grpSpPr>
          <p:sp>
            <p:nvSpPr>
              <p:cNvPr name="Freeform 25" id="2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6" id="26"/>
            <p:cNvSpPr txBox="true"/>
            <p:nvPr/>
          </p:nvSpPr>
          <p:spPr>
            <a:xfrm rot="0">
              <a:off x="738895" y="-66675"/>
              <a:ext cx="22976387" cy="15517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Bước 4: </a:t>
              </a:r>
              <a:r>
                <a:rPr lang="en-US" sz="3400">
                  <a:solidFill>
                    <a:srgbClr val="000000"/>
                  </a:solidFill>
                  <a:latin typeface="Noto Sans"/>
                </a:rPr>
                <a:t>Thực hiện chọn ngẫu nhiên vị trí k'theo phương pháp roulette wheel selection.</a:t>
              </a:r>
            </a:p>
          </p:txBody>
        </p:sp>
      </p:grpSp>
      <p:pic>
        <p:nvPicPr>
          <p:cNvPr name="Picture 27" id="27"/>
          <p:cNvPicPr>
            <a:picLocks noChangeAspect="true"/>
          </p:cNvPicPr>
          <p:nvPr/>
        </p:nvPicPr>
        <p:blipFill>
          <a:blip r:embed="rId6"/>
          <a:srcRect l="0" t="0" r="0" b="0"/>
          <a:stretch>
            <a:fillRect/>
          </a:stretch>
        </p:blipFill>
        <p:spPr>
          <a:xfrm flipH="false" flipV="false" rot="0">
            <a:off x="7248572" y="4715323"/>
            <a:ext cx="3752940" cy="1733695"/>
          </a:xfrm>
          <a:prstGeom prst="rect">
            <a:avLst/>
          </a:prstGeom>
        </p:spPr>
      </p:pic>
      <p:sp>
        <p:nvSpPr>
          <p:cNvPr name="TextBox 28" id="28"/>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23</a:t>
            </a:r>
          </a:p>
        </p:txBody>
      </p:sp>
      <p:sp>
        <p:nvSpPr>
          <p:cNvPr name="TextBox 29" id="29"/>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Giải thuật GRASP</a:t>
            </a:r>
          </a:p>
        </p:txBody>
      </p:sp>
      <p:sp>
        <p:nvSpPr>
          <p:cNvPr name="TextBox 30" id="30"/>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Giải pháp đề xuất</a:t>
            </a:r>
          </a:p>
        </p:txBody>
      </p:sp>
      <p:sp>
        <p:nvSpPr>
          <p:cNvPr name="TextBox 31" id="31"/>
          <p:cNvSpPr txBox="true"/>
          <p:nvPr/>
        </p:nvSpPr>
        <p:spPr>
          <a:xfrm rot="0">
            <a:off x="9672243" y="2766008"/>
            <a:ext cx="10411271" cy="600063"/>
          </a:xfrm>
          <a:prstGeom prst="rect">
            <a:avLst/>
          </a:prstGeom>
        </p:spPr>
        <p:txBody>
          <a:bodyPr anchor="t" rtlCol="false" tIns="0" lIns="0" bIns="0" rIns="0">
            <a:spAutoFit/>
          </a:bodyPr>
          <a:lstStyle/>
          <a:p>
            <a:pPr algn="ctr">
              <a:lnSpc>
                <a:spcPts val="4725"/>
              </a:lnSpc>
            </a:pPr>
            <a:r>
              <a:rPr lang="en-US" sz="3375">
                <a:solidFill>
                  <a:srgbClr val="000000"/>
                </a:solidFill>
                <a:latin typeface="DejaVu Serif Bold"/>
              </a:rPr>
              <a:t>Giai đoạn Construction</a:t>
            </a:r>
          </a:p>
        </p:txBody>
      </p:sp>
      <p:grpSp>
        <p:nvGrpSpPr>
          <p:cNvPr name="Group 32" id="32"/>
          <p:cNvGrpSpPr/>
          <p:nvPr/>
        </p:nvGrpSpPr>
        <p:grpSpPr>
          <a:xfrm rot="0">
            <a:off x="345604" y="8229558"/>
            <a:ext cx="17786461" cy="513715"/>
            <a:chOff x="0" y="0"/>
            <a:chExt cx="23715282" cy="684953"/>
          </a:xfrm>
        </p:grpSpPr>
        <p:grpSp>
          <p:nvGrpSpPr>
            <p:cNvPr name="Group 33" id="33"/>
            <p:cNvGrpSpPr/>
            <p:nvPr/>
          </p:nvGrpSpPr>
          <p:grpSpPr>
            <a:xfrm rot="0">
              <a:off x="0" y="141738"/>
              <a:ext cx="401477" cy="401477"/>
              <a:chOff x="0" y="0"/>
              <a:chExt cx="6350000" cy="6350000"/>
            </a:xfrm>
          </p:grpSpPr>
          <p:sp>
            <p:nvSpPr>
              <p:cNvPr name="Freeform 34" id="3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35" id="35"/>
            <p:cNvSpPr txBox="true"/>
            <p:nvPr/>
          </p:nvSpPr>
          <p:spPr>
            <a:xfrm rot="0">
              <a:off x="738895" y="-66675"/>
              <a:ext cx="22976387"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Bước 5: </a:t>
              </a:r>
              <a:r>
                <a:rPr lang="en-US" sz="3400">
                  <a:solidFill>
                    <a:srgbClr val="000000"/>
                  </a:solidFill>
                  <a:latin typeface="Noto Sans"/>
                </a:rPr>
                <a:t>Thực hiện lặp lại bước 2-4 đến khi tất cả các tàu đên đều được sắp xếp</a:t>
              </a:r>
              <a:r>
                <a:rPr lang="en-US" sz="3400">
                  <a:solidFill>
                    <a:srgbClr val="000000"/>
                  </a:solidFill>
                  <a:latin typeface="Noto Sans Bold"/>
                </a:rPr>
                <a:t>.</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13477980" y="301447"/>
            <a:ext cx="1087178" cy="1087178"/>
            <a:chOff x="0" y="0"/>
            <a:chExt cx="1449570" cy="1449570"/>
          </a:xfrm>
        </p:grpSpPr>
        <p:grpSp>
          <p:nvGrpSpPr>
            <p:cNvPr name="Group 9" id="9"/>
            <p:cNvGrpSpPr/>
            <p:nvPr/>
          </p:nvGrpSpPr>
          <p:grpSpPr>
            <a:xfrm rot="0">
              <a:off x="0" y="0"/>
              <a:ext cx="1449570" cy="14495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1" id="11"/>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2</a:t>
              </a:r>
            </a:p>
          </p:txBody>
        </p:sp>
      </p:grpSp>
      <p:grpSp>
        <p:nvGrpSpPr>
          <p:cNvPr name="Group 12" id="12"/>
          <p:cNvGrpSpPr/>
          <p:nvPr/>
        </p:nvGrpSpPr>
        <p:grpSpPr>
          <a:xfrm rot="0">
            <a:off x="345604" y="182883"/>
            <a:ext cx="9326639" cy="3171634"/>
            <a:chOff x="0" y="0"/>
            <a:chExt cx="12435519" cy="4228845"/>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4" id="14"/>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grpSp>
        <p:nvGrpSpPr>
          <p:cNvPr name="Group 15" id="15"/>
          <p:cNvGrpSpPr/>
          <p:nvPr/>
        </p:nvGrpSpPr>
        <p:grpSpPr>
          <a:xfrm rot="0">
            <a:off x="11817630" y="2401707"/>
            <a:ext cx="6161945" cy="1414390"/>
            <a:chOff x="0" y="0"/>
            <a:chExt cx="2606701" cy="598333"/>
          </a:xfrm>
        </p:grpSpPr>
        <p:sp>
          <p:nvSpPr>
            <p:cNvPr name="Freeform 16" id="16"/>
            <p:cNvSpPr/>
            <p:nvPr/>
          </p:nvSpPr>
          <p:spPr>
            <a:xfrm>
              <a:off x="92710" y="106680"/>
              <a:ext cx="2502561" cy="478953"/>
            </a:xfrm>
            <a:custGeom>
              <a:avLst/>
              <a:gdLst/>
              <a:ahLst/>
              <a:cxnLst/>
              <a:rect r="r" b="b" t="t" l="l"/>
              <a:pathLst>
                <a:path h="478953" w="2502561">
                  <a:moveTo>
                    <a:pt x="2475891" y="289723"/>
                  </a:moveTo>
                  <a:cubicBezTo>
                    <a:pt x="2475891" y="377353"/>
                    <a:pt x="2399691" y="448473"/>
                    <a:pt x="2318411" y="448473"/>
                  </a:cubicBezTo>
                  <a:lnTo>
                    <a:pt x="66040" y="448473"/>
                  </a:lnTo>
                  <a:cubicBezTo>
                    <a:pt x="43180" y="448473"/>
                    <a:pt x="20320" y="443393"/>
                    <a:pt x="0" y="434503"/>
                  </a:cubicBezTo>
                  <a:cubicBezTo>
                    <a:pt x="26670" y="462443"/>
                    <a:pt x="63500" y="478953"/>
                    <a:pt x="110077" y="478953"/>
                  </a:cubicBezTo>
                  <a:lnTo>
                    <a:pt x="2356511" y="478953"/>
                  </a:lnTo>
                  <a:cubicBezTo>
                    <a:pt x="2436521" y="478953"/>
                    <a:pt x="2502561" y="412913"/>
                    <a:pt x="2502561" y="332903"/>
                  </a:cubicBezTo>
                  <a:lnTo>
                    <a:pt x="2502561" y="95250"/>
                  </a:lnTo>
                  <a:cubicBezTo>
                    <a:pt x="2502561" y="58420"/>
                    <a:pt x="2488591" y="25400"/>
                    <a:pt x="2467001" y="0"/>
                  </a:cubicBezTo>
                  <a:cubicBezTo>
                    <a:pt x="2473351" y="16510"/>
                    <a:pt x="2475891" y="34290"/>
                    <a:pt x="2475891" y="52070"/>
                  </a:cubicBezTo>
                  <a:lnTo>
                    <a:pt x="2475891" y="289723"/>
                  </a:lnTo>
                  <a:lnTo>
                    <a:pt x="2475891" y="289723"/>
                  </a:lnTo>
                  <a:close/>
                </a:path>
              </a:pathLst>
            </a:custGeom>
            <a:solidFill>
              <a:srgbClr val="9AA7B2"/>
            </a:solidFill>
          </p:spPr>
        </p:sp>
        <p:sp>
          <p:nvSpPr>
            <p:cNvPr name="Freeform 17" id="17"/>
            <p:cNvSpPr/>
            <p:nvPr/>
          </p:nvSpPr>
          <p:spPr>
            <a:xfrm>
              <a:off x="12700" y="12700"/>
              <a:ext cx="2541931" cy="529753"/>
            </a:xfrm>
            <a:custGeom>
              <a:avLst/>
              <a:gdLst/>
              <a:ahLst/>
              <a:cxnLst/>
              <a:rect r="r" b="b" t="t" l="l"/>
              <a:pathLst>
                <a:path h="529753" w="2541931">
                  <a:moveTo>
                    <a:pt x="146050" y="529753"/>
                  </a:moveTo>
                  <a:lnTo>
                    <a:pt x="2395881" y="529753"/>
                  </a:lnTo>
                  <a:cubicBezTo>
                    <a:pt x="2475891" y="529753"/>
                    <a:pt x="2541931" y="463713"/>
                    <a:pt x="2541931" y="383703"/>
                  </a:cubicBezTo>
                  <a:lnTo>
                    <a:pt x="2541931" y="146050"/>
                  </a:lnTo>
                  <a:cubicBezTo>
                    <a:pt x="2541931" y="66040"/>
                    <a:pt x="2475891" y="0"/>
                    <a:pt x="2395881" y="0"/>
                  </a:cubicBezTo>
                  <a:lnTo>
                    <a:pt x="146050" y="0"/>
                  </a:lnTo>
                  <a:cubicBezTo>
                    <a:pt x="66040" y="0"/>
                    <a:pt x="0" y="66040"/>
                    <a:pt x="0" y="146050"/>
                  </a:cubicBezTo>
                  <a:lnTo>
                    <a:pt x="0" y="383703"/>
                  </a:lnTo>
                  <a:cubicBezTo>
                    <a:pt x="0" y="464982"/>
                    <a:pt x="66040" y="529753"/>
                    <a:pt x="146050" y="529753"/>
                  </a:cubicBezTo>
                  <a:close/>
                </a:path>
              </a:pathLst>
            </a:custGeom>
            <a:solidFill>
              <a:srgbClr val="C7D0D8"/>
            </a:solidFill>
          </p:spPr>
        </p:sp>
        <p:sp>
          <p:nvSpPr>
            <p:cNvPr name="Freeform 18" id="18"/>
            <p:cNvSpPr/>
            <p:nvPr/>
          </p:nvSpPr>
          <p:spPr>
            <a:xfrm>
              <a:off x="0" y="0"/>
              <a:ext cx="2606701" cy="598333"/>
            </a:xfrm>
            <a:custGeom>
              <a:avLst/>
              <a:gdLst/>
              <a:ahLst/>
              <a:cxnLst/>
              <a:rect r="r" b="b" t="t" l="l"/>
              <a:pathLst>
                <a:path h="598333" w="2606701">
                  <a:moveTo>
                    <a:pt x="2543201" y="74930"/>
                  </a:moveTo>
                  <a:cubicBezTo>
                    <a:pt x="2515261" y="30480"/>
                    <a:pt x="2465731" y="0"/>
                    <a:pt x="2408581" y="0"/>
                  </a:cubicBezTo>
                  <a:lnTo>
                    <a:pt x="158750" y="0"/>
                  </a:lnTo>
                  <a:cubicBezTo>
                    <a:pt x="71120" y="0"/>
                    <a:pt x="0" y="71120"/>
                    <a:pt x="0" y="158750"/>
                  </a:cubicBezTo>
                  <a:lnTo>
                    <a:pt x="0" y="396403"/>
                  </a:lnTo>
                  <a:cubicBezTo>
                    <a:pt x="0" y="448473"/>
                    <a:pt x="25400" y="494193"/>
                    <a:pt x="63500" y="523403"/>
                  </a:cubicBezTo>
                  <a:cubicBezTo>
                    <a:pt x="91440" y="567853"/>
                    <a:pt x="140970" y="598333"/>
                    <a:pt x="204984" y="598333"/>
                  </a:cubicBezTo>
                  <a:lnTo>
                    <a:pt x="2447951" y="598333"/>
                  </a:lnTo>
                  <a:cubicBezTo>
                    <a:pt x="2535581" y="598333"/>
                    <a:pt x="2606701" y="527213"/>
                    <a:pt x="2606701" y="439583"/>
                  </a:cubicBezTo>
                  <a:lnTo>
                    <a:pt x="2606701" y="201930"/>
                  </a:lnTo>
                  <a:cubicBezTo>
                    <a:pt x="2606701" y="149860"/>
                    <a:pt x="2581301" y="104140"/>
                    <a:pt x="2543201" y="74930"/>
                  </a:cubicBezTo>
                  <a:close/>
                  <a:moveTo>
                    <a:pt x="12700" y="396403"/>
                  </a:moveTo>
                  <a:lnTo>
                    <a:pt x="12700" y="158750"/>
                  </a:lnTo>
                  <a:cubicBezTo>
                    <a:pt x="12700" y="78740"/>
                    <a:pt x="78740" y="12700"/>
                    <a:pt x="158750" y="12700"/>
                  </a:cubicBezTo>
                  <a:lnTo>
                    <a:pt x="2408581" y="12700"/>
                  </a:lnTo>
                  <a:cubicBezTo>
                    <a:pt x="2488591" y="12700"/>
                    <a:pt x="2554631" y="78740"/>
                    <a:pt x="2554631" y="158750"/>
                  </a:cubicBezTo>
                  <a:lnTo>
                    <a:pt x="2554631" y="396403"/>
                  </a:lnTo>
                  <a:cubicBezTo>
                    <a:pt x="2554631" y="476413"/>
                    <a:pt x="2488591" y="542453"/>
                    <a:pt x="2408581" y="542453"/>
                  </a:cubicBezTo>
                  <a:lnTo>
                    <a:pt x="158750" y="542453"/>
                  </a:lnTo>
                  <a:cubicBezTo>
                    <a:pt x="78740" y="542453"/>
                    <a:pt x="12700" y="477682"/>
                    <a:pt x="12700" y="396403"/>
                  </a:cubicBezTo>
                  <a:close/>
                  <a:moveTo>
                    <a:pt x="2595271" y="439582"/>
                  </a:moveTo>
                  <a:cubicBezTo>
                    <a:pt x="2595271" y="519592"/>
                    <a:pt x="2527961" y="585632"/>
                    <a:pt x="2447951" y="585632"/>
                  </a:cubicBezTo>
                  <a:lnTo>
                    <a:pt x="204984" y="585632"/>
                  </a:lnTo>
                  <a:cubicBezTo>
                    <a:pt x="157480" y="585632"/>
                    <a:pt x="120650" y="569122"/>
                    <a:pt x="93980" y="541182"/>
                  </a:cubicBezTo>
                  <a:cubicBezTo>
                    <a:pt x="114300" y="550072"/>
                    <a:pt x="135890" y="555152"/>
                    <a:pt x="160020" y="555152"/>
                  </a:cubicBezTo>
                  <a:lnTo>
                    <a:pt x="2409851" y="555152"/>
                  </a:lnTo>
                  <a:cubicBezTo>
                    <a:pt x="2497481" y="555152"/>
                    <a:pt x="2568601" y="484032"/>
                    <a:pt x="2568601" y="396402"/>
                  </a:cubicBezTo>
                  <a:lnTo>
                    <a:pt x="2568601" y="158750"/>
                  </a:lnTo>
                  <a:cubicBezTo>
                    <a:pt x="2568601" y="140970"/>
                    <a:pt x="2564791" y="123190"/>
                    <a:pt x="2559711" y="106680"/>
                  </a:cubicBezTo>
                  <a:cubicBezTo>
                    <a:pt x="2581301" y="132080"/>
                    <a:pt x="2595271" y="165100"/>
                    <a:pt x="2595271" y="201930"/>
                  </a:cubicBezTo>
                  <a:lnTo>
                    <a:pt x="2595271" y="439582"/>
                  </a:lnTo>
                  <a:cubicBezTo>
                    <a:pt x="2595271" y="439582"/>
                    <a:pt x="2595271" y="439582"/>
                    <a:pt x="2595271" y="439582"/>
                  </a:cubicBezTo>
                  <a:close/>
                </a:path>
              </a:pathLst>
            </a:custGeom>
            <a:solidFill>
              <a:srgbClr val="77838D"/>
            </a:solidFill>
          </p:spPr>
        </p:sp>
      </p:grpSp>
      <p:sp>
        <p:nvSpPr>
          <p:cNvPr name="TextBox 19" id="19"/>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24</a:t>
            </a:r>
          </a:p>
        </p:txBody>
      </p:sp>
      <p:sp>
        <p:nvSpPr>
          <p:cNvPr name="TextBox 20" id="20"/>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Giải thuật GRASP</a:t>
            </a:r>
          </a:p>
        </p:txBody>
      </p:sp>
      <p:sp>
        <p:nvSpPr>
          <p:cNvPr name="TextBox 21" id="21"/>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Giải pháp đề xuất</a:t>
            </a:r>
          </a:p>
        </p:txBody>
      </p:sp>
      <p:sp>
        <p:nvSpPr>
          <p:cNvPr name="TextBox 22" id="22"/>
          <p:cNvSpPr txBox="true"/>
          <p:nvPr/>
        </p:nvSpPr>
        <p:spPr>
          <a:xfrm rot="0">
            <a:off x="9672243" y="2766008"/>
            <a:ext cx="10411271" cy="600063"/>
          </a:xfrm>
          <a:prstGeom prst="rect">
            <a:avLst/>
          </a:prstGeom>
        </p:spPr>
        <p:txBody>
          <a:bodyPr anchor="t" rtlCol="false" tIns="0" lIns="0" bIns="0" rIns="0">
            <a:spAutoFit/>
          </a:bodyPr>
          <a:lstStyle/>
          <a:p>
            <a:pPr algn="ctr">
              <a:lnSpc>
                <a:spcPts val="4725"/>
              </a:lnSpc>
            </a:pPr>
            <a:r>
              <a:rPr lang="en-US" sz="3375">
                <a:solidFill>
                  <a:srgbClr val="000000"/>
                </a:solidFill>
                <a:latin typeface="DejaVu Serif Bold"/>
              </a:rPr>
              <a:t>Giai đoạn Local search</a:t>
            </a:r>
          </a:p>
        </p:txBody>
      </p:sp>
      <p:sp>
        <p:nvSpPr>
          <p:cNvPr name="TextBox 23" id="23"/>
          <p:cNvSpPr txBox="true"/>
          <p:nvPr/>
        </p:nvSpPr>
        <p:spPr>
          <a:xfrm rot="0">
            <a:off x="345604" y="4110579"/>
            <a:ext cx="17232290" cy="1780540"/>
          </a:xfrm>
          <a:prstGeom prst="rect">
            <a:avLst/>
          </a:prstGeom>
        </p:spPr>
        <p:txBody>
          <a:bodyPr anchor="t" rtlCol="false" tIns="0" lIns="0" bIns="0" rIns="0">
            <a:spAutoFit/>
          </a:bodyPr>
          <a:lstStyle/>
          <a:p>
            <a:pPr>
              <a:lnSpc>
                <a:spcPts val="4759"/>
              </a:lnSpc>
            </a:pPr>
            <a:r>
              <a:rPr lang="en-US" sz="3400">
                <a:solidFill>
                  <a:srgbClr val="000000"/>
                </a:solidFill>
                <a:latin typeface="Noto Sans"/>
              </a:rPr>
              <a:t>Ở giai đoạn này ta cũng sẽ thực hiện tuần tự lặp lại 2 quá trình. Quá trình 1 là hoán đổi vị trí của hai </a:t>
            </a:r>
            <a:r>
              <a:rPr lang="en-US" sz="3400">
                <a:solidFill>
                  <a:srgbClr val="000000"/>
                </a:solidFill>
                <a:latin typeface="Noto Sans"/>
              </a:rPr>
              <a:t>tàu bất kì liền kề nhau. Giai đoạn 2 thực hiện đánh giá danh sách vừa xếp bằng giải thuật A-star</a:t>
            </a:r>
          </a:p>
        </p:txBody>
      </p:sp>
      <p:grpSp>
        <p:nvGrpSpPr>
          <p:cNvPr name="Group 24" id="24"/>
          <p:cNvGrpSpPr/>
          <p:nvPr/>
        </p:nvGrpSpPr>
        <p:grpSpPr>
          <a:xfrm rot="0">
            <a:off x="501539" y="6400706"/>
            <a:ext cx="17786461" cy="1113790"/>
            <a:chOff x="0" y="0"/>
            <a:chExt cx="23715282" cy="1485053"/>
          </a:xfrm>
        </p:grpSpPr>
        <p:grpSp>
          <p:nvGrpSpPr>
            <p:cNvPr name="Group 25" id="25"/>
            <p:cNvGrpSpPr/>
            <p:nvPr/>
          </p:nvGrpSpPr>
          <p:grpSpPr>
            <a:xfrm rot="0">
              <a:off x="0" y="141738"/>
              <a:ext cx="401477" cy="401477"/>
              <a:chOff x="0" y="0"/>
              <a:chExt cx="6350000" cy="6350000"/>
            </a:xfrm>
          </p:grpSpPr>
          <p:sp>
            <p:nvSpPr>
              <p:cNvPr name="Freeform 26" id="2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7" id="27"/>
            <p:cNvSpPr txBox="true"/>
            <p:nvPr/>
          </p:nvSpPr>
          <p:spPr>
            <a:xfrm rot="0">
              <a:off x="738895" y="-66675"/>
              <a:ext cx="22976387" cy="15517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Bước 1: </a:t>
              </a:r>
              <a:r>
                <a:rPr lang="en-US" sz="3400">
                  <a:solidFill>
                    <a:srgbClr val="000000"/>
                  </a:solidFill>
                  <a:latin typeface="Noto Sans"/>
                </a:rPr>
                <a:t>Hoán đổi lại vị trí của hai tàu và tính toán chi phí của danh sách đã được hoán đổi.</a:t>
              </a:r>
            </a:p>
          </p:txBody>
        </p:sp>
      </p:grpSp>
      <p:grpSp>
        <p:nvGrpSpPr>
          <p:cNvPr name="Group 28" id="28"/>
          <p:cNvGrpSpPr/>
          <p:nvPr/>
        </p:nvGrpSpPr>
        <p:grpSpPr>
          <a:xfrm rot="0">
            <a:off x="501539" y="8024084"/>
            <a:ext cx="17786461" cy="513715"/>
            <a:chOff x="0" y="0"/>
            <a:chExt cx="23715282" cy="684953"/>
          </a:xfrm>
        </p:grpSpPr>
        <p:grpSp>
          <p:nvGrpSpPr>
            <p:cNvPr name="Group 29" id="29"/>
            <p:cNvGrpSpPr/>
            <p:nvPr/>
          </p:nvGrpSpPr>
          <p:grpSpPr>
            <a:xfrm rot="0">
              <a:off x="0" y="141738"/>
              <a:ext cx="401477" cy="401477"/>
              <a:chOff x="0" y="0"/>
              <a:chExt cx="6350000" cy="6350000"/>
            </a:xfrm>
          </p:grpSpPr>
          <p:sp>
            <p:nvSpPr>
              <p:cNvPr name="Freeform 30" id="3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31" id="31"/>
            <p:cNvSpPr txBox="true"/>
            <p:nvPr/>
          </p:nvSpPr>
          <p:spPr>
            <a:xfrm rot="0">
              <a:off x="738895" y="-66675"/>
              <a:ext cx="22976387" cy="751628"/>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Bước 2: </a:t>
              </a:r>
              <a:r>
                <a:rPr lang="en-US" sz="3400">
                  <a:solidFill>
                    <a:srgbClr val="000000"/>
                  </a:solidFill>
                  <a:latin typeface="Noto Sans"/>
                </a:rPr>
                <a:t>Lặp lại bước 1 L1 lần sau đó chọn ra trường hợp hiệu quả nhất.</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pic>
        <p:nvPicPr>
          <p:cNvPr name="Picture 8" id="8"/>
          <p:cNvPicPr>
            <a:picLocks noChangeAspect="true"/>
          </p:cNvPicPr>
          <p:nvPr/>
        </p:nvPicPr>
        <p:blipFill>
          <a:blip r:embed="rId4"/>
          <a:srcRect l="0" t="8088" r="2908" b="13231"/>
          <a:stretch>
            <a:fillRect/>
          </a:stretch>
        </p:blipFill>
        <p:spPr>
          <a:xfrm flipH="false" flipV="false" rot="0">
            <a:off x="2225861" y="2955061"/>
            <a:ext cx="14237243" cy="6594429"/>
          </a:xfrm>
          <a:prstGeom prst="rect">
            <a:avLst/>
          </a:prstGeom>
        </p:spPr>
      </p:pic>
      <p:grpSp>
        <p:nvGrpSpPr>
          <p:cNvPr name="Group 9" id="9"/>
          <p:cNvGrpSpPr/>
          <p:nvPr/>
        </p:nvGrpSpPr>
        <p:grpSpPr>
          <a:xfrm rot="0">
            <a:off x="345604" y="182883"/>
            <a:ext cx="9326639" cy="3171634"/>
            <a:chOff x="0" y="0"/>
            <a:chExt cx="12435519" cy="4228845"/>
          </a:xfrm>
        </p:grpSpPr>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2769" r="0" b="2769"/>
            <a:stretch>
              <a:fillRect/>
            </a:stretch>
          </p:blipFill>
          <p:spPr>
            <a:xfrm flipH="false" flipV="false" rot="0">
              <a:off x="0" y="0"/>
              <a:ext cx="12435519" cy="4228845"/>
            </a:xfrm>
            <a:prstGeom prst="rect">
              <a:avLst/>
            </a:prstGeom>
          </p:spPr>
        </p:pic>
        <p:sp>
          <p:nvSpPr>
            <p:cNvPr name="TextBox 11" id="11"/>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grpSp>
        <p:nvGrpSpPr>
          <p:cNvPr name="Group 12" id="12"/>
          <p:cNvGrpSpPr/>
          <p:nvPr/>
        </p:nvGrpSpPr>
        <p:grpSpPr>
          <a:xfrm rot="0">
            <a:off x="13477980" y="301447"/>
            <a:ext cx="1087178" cy="1087178"/>
            <a:chOff x="0" y="0"/>
            <a:chExt cx="1449570" cy="1449570"/>
          </a:xfrm>
        </p:grpSpPr>
        <p:grpSp>
          <p:nvGrpSpPr>
            <p:cNvPr name="Group 13" id="13"/>
            <p:cNvGrpSpPr/>
            <p:nvPr/>
          </p:nvGrpSpPr>
          <p:grpSpPr>
            <a:xfrm rot="0">
              <a:off x="0" y="0"/>
              <a:ext cx="1449570" cy="1449570"/>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5" id="15"/>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1</a:t>
              </a:r>
            </a:p>
          </p:txBody>
        </p:sp>
      </p:grpSp>
      <p:sp>
        <p:nvSpPr>
          <p:cNvPr name="TextBox 16" id="16"/>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25</a:t>
            </a:r>
          </a:p>
        </p:txBody>
      </p:sp>
      <p:sp>
        <p:nvSpPr>
          <p:cNvPr name="TextBox 17" id="17"/>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Kết quả thực nghiệm</a:t>
            </a:r>
          </a:p>
        </p:txBody>
      </p:sp>
      <p:sp>
        <p:nvSpPr>
          <p:cNvPr name="TextBox 18" id="18"/>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Dữ liệu đầu vào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15881"/>
            <a:ext cx="18288000" cy="8072791"/>
            <a:chOff x="0" y="0"/>
            <a:chExt cx="9534214" cy="4208646"/>
          </a:xfrm>
        </p:grpSpPr>
        <p:sp>
          <p:nvSpPr>
            <p:cNvPr name="Freeform 3" id="3"/>
            <p:cNvSpPr/>
            <p:nvPr/>
          </p:nvSpPr>
          <p:spPr>
            <a:xfrm>
              <a:off x="0" y="0"/>
              <a:ext cx="9534214" cy="4208646"/>
            </a:xfrm>
            <a:custGeom>
              <a:avLst/>
              <a:gdLst/>
              <a:ahLst/>
              <a:cxnLst/>
              <a:rect r="r" b="b" t="t" l="l"/>
              <a:pathLst>
                <a:path h="4208646" w="9534214">
                  <a:moveTo>
                    <a:pt x="9409754" y="4208646"/>
                  </a:moveTo>
                  <a:lnTo>
                    <a:pt x="124460" y="4208646"/>
                  </a:lnTo>
                  <a:cubicBezTo>
                    <a:pt x="55880" y="4208646"/>
                    <a:pt x="0" y="4152766"/>
                    <a:pt x="0" y="4084186"/>
                  </a:cubicBezTo>
                  <a:lnTo>
                    <a:pt x="0" y="124460"/>
                  </a:lnTo>
                  <a:cubicBezTo>
                    <a:pt x="0" y="55880"/>
                    <a:pt x="55880" y="0"/>
                    <a:pt x="124460" y="0"/>
                  </a:cubicBezTo>
                  <a:lnTo>
                    <a:pt x="9409754" y="0"/>
                  </a:lnTo>
                  <a:cubicBezTo>
                    <a:pt x="9478334" y="0"/>
                    <a:pt x="9534214" y="55880"/>
                    <a:pt x="9534214" y="124460"/>
                  </a:cubicBezTo>
                  <a:lnTo>
                    <a:pt x="9534214" y="4084186"/>
                  </a:lnTo>
                  <a:cubicBezTo>
                    <a:pt x="9534214" y="4152766"/>
                    <a:pt x="9478334" y="4208646"/>
                    <a:pt x="9409754"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345604" y="182883"/>
            <a:ext cx="9326639" cy="3171634"/>
            <a:chOff x="0" y="0"/>
            <a:chExt cx="12435519" cy="4228845"/>
          </a:xfrm>
        </p:grpSpPr>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0" id="10"/>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grpSp>
        <p:nvGrpSpPr>
          <p:cNvPr name="Group 11" id="11"/>
          <p:cNvGrpSpPr/>
          <p:nvPr/>
        </p:nvGrpSpPr>
        <p:grpSpPr>
          <a:xfrm rot="0">
            <a:off x="13477980" y="301447"/>
            <a:ext cx="1087178" cy="1087178"/>
            <a:chOff x="0" y="0"/>
            <a:chExt cx="1449570" cy="1449570"/>
          </a:xfrm>
        </p:grpSpPr>
        <p:grpSp>
          <p:nvGrpSpPr>
            <p:cNvPr name="Group 12" id="12"/>
            <p:cNvGrpSpPr/>
            <p:nvPr/>
          </p:nvGrpSpPr>
          <p:grpSpPr>
            <a:xfrm rot="0">
              <a:off x="0" y="0"/>
              <a:ext cx="1449570" cy="1449570"/>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4" id="14"/>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2</a:t>
              </a:r>
            </a:p>
          </p:txBody>
        </p:sp>
      </p:grpSp>
      <p:pic>
        <p:nvPicPr>
          <p:cNvPr name="Picture 15" id="15"/>
          <p:cNvPicPr>
            <a:picLocks noChangeAspect="true"/>
          </p:cNvPicPr>
          <p:nvPr/>
        </p:nvPicPr>
        <p:blipFill>
          <a:blip r:embed="rId6"/>
          <a:srcRect l="0" t="0" r="0" b="0"/>
          <a:stretch>
            <a:fillRect/>
          </a:stretch>
        </p:blipFill>
        <p:spPr>
          <a:xfrm flipH="false" flipV="false" rot="0">
            <a:off x="1813869" y="2742852"/>
            <a:ext cx="14622346" cy="5559294"/>
          </a:xfrm>
          <a:prstGeom prst="rect">
            <a:avLst/>
          </a:prstGeom>
        </p:spPr>
      </p:pic>
      <p:sp>
        <p:nvSpPr>
          <p:cNvPr name="TextBox 16" id="16"/>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26</a:t>
            </a:r>
          </a:p>
        </p:txBody>
      </p:sp>
      <p:sp>
        <p:nvSpPr>
          <p:cNvPr name="TextBox 17" id="17"/>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Kết quả thực nghiệm</a:t>
            </a:r>
          </a:p>
        </p:txBody>
      </p:sp>
      <p:sp>
        <p:nvSpPr>
          <p:cNvPr name="TextBox 18" id="18"/>
          <p:cNvSpPr txBox="true"/>
          <p:nvPr/>
        </p:nvSpPr>
        <p:spPr>
          <a:xfrm rot="0">
            <a:off x="11265275" y="1465491"/>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Kết quả và đánh giá</a:t>
            </a:r>
          </a:p>
        </p:txBody>
      </p:sp>
      <p:sp>
        <p:nvSpPr>
          <p:cNvPr name="TextBox 19" id="19"/>
          <p:cNvSpPr txBox="true"/>
          <p:nvPr/>
        </p:nvSpPr>
        <p:spPr>
          <a:xfrm rot="0">
            <a:off x="345604" y="8642350"/>
            <a:ext cx="17232290" cy="1180465"/>
          </a:xfrm>
          <a:prstGeom prst="rect">
            <a:avLst/>
          </a:prstGeom>
        </p:spPr>
        <p:txBody>
          <a:bodyPr anchor="t" rtlCol="false" tIns="0" lIns="0" bIns="0" rIns="0">
            <a:spAutoFit/>
          </a:bodyPr>
          <a:lstStyle/>
          <a:p>
            <a:pPr>
              <a:lnSpc>
                <a:spcPts val="4759"/>
              </a:lnSpc>
            </a:pPr>
            <a:r>
              <a:rPr lang="en-US" sz="3400">
                <a:solidFill>
                  <a:srgbClr val="000000"/>
                </a:solidFill>
                <a:latin typeface="Noto Sans Bold"/>
              </a:rPr>
              <a:t>Đánh giá:</a:t>
            </a:r>
            <a:r>
              <a:rPr lang="en-US" sz="3400">
                <a:solidFill>
                  <a:srgbClr val="000000"/>
                </a:solidFill>
                <a:latin typeface="Noto Sans"/>
              </a:rPr>
              <a:t> Với đầu vào dữ liệu gồm 5 tàu thì thời gian chạy trung bình chạy là 17s +/- 4s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3191" y="2894429"/>
            <a:ext cx="16987961" cy="7160478"/>
            <a:chOff x="0" y="0"/>
            <a:chExt cx="9984851" cy="4208646"/>
          </a:xfrm>
        </p:grpSpPr>
        <p:sp>
          <p:nvSpPr>
            <p:cNvPr name="Freeform 3" id="3"/>
            <p:cNvSpPr/>
            <p:nvPr/>
          </p:nvSpPr>
          <p:spPr>
            <a:xfrm>
              <a:off x="0" y="0"/>
              <a:ext cx="9984851" cy="4208646"/>
            </a:xfrm>
            <a:custGeom>
              <a:avLst/>
              <a:gdLst/>
              <a:ahLst/>
              <a:cxnLst/>
              <a:rect r="r" b="b" t="t" l="l"/>
              <a:pathLst>
                <a:path h="4208646" w="9984851">
                  <a:moveTo>
                    <a:pt x="9860391" y="4208646"/>
                  </a:moveTo>
                  <a:lnTo>
                    <a:pt x="124460" y="4208646"/>
                  </a:lnTo>
                  <a:cubicBezTo>
                    <a:pt x="55880" y="4208646"/>
                    <a:pt x="0" y="4152766"/>
                    <a:pt x="0" y="4084186"/>
                  </a:cubicBezTo>
                  <a:lnTo>
                    <a:pt x="0" y="124460"/>
                  </a:lnTo>
                  <a:cubicBezTo>
                    <a:pt x="0" y="55880"/>
                    <a:pt x="55880" y="0"/>
                    <a:pt x="124460" y="0"/>
                  </a:cubicBezTo>
                  <a:lnTo>
                    <a:pt x="9860391" y="0"/>
                  </a:lnTo>
                  <a:cubicBezTo>
                    <a:pt x="9928971" y="0"/>
                    <a:pt x="9984851" y="55880"/>
                    <a:pt x="9984851" y="124460"/>
                  </a:cubicBezTo>
                  <a:lnTo>
                    <a:pt x="9984851" y="4084186"/>
                  </a:lnTo>
                  <a:cubicBezTo>
                    <a:pt x="9984851" y="4152766"/>
                    <a:pt x="9928971" y="4208646"/>
                    <a:pt x="9860391" y="4208646"/>
                  </a:cubicBezTo>
                  <a:close/>
                </a:path>
              </a:pathLst>
            </a:custGeom>
            <a:solidFill>
              <a:srgbClr val="F0DFC8"/>
            </a:solidFill>
          </p:spPr>
        </p:sp>
      </p:grpSp>
      <p:sp>
        <p:nvSpPr>
          <p:cNvPr name="TextBox 4" id="4"/>
          <p:cNvSpPr txBox="true"/>
          <p:nvPr/>
        </p:nvSpPr>
        <p:spPr>
          <a:xfrm rot="0">
            <a:off x="1680037" y="637341"/>
            <a:ext cx="6657159" cy="1103158"/>
          </a:xfrm>
          <a:prstGeom prst="rect">
            <a:avLst/>
          </a:prstGeom>
        </p:spPr>
        <p:txBody>
          <a:bodyPr anchor="t" rtlCol="false" tIns="0" lIns="0" bIns="0" rIns="0">
            <a:spAutoFit/>
          </a:bodyPr>
          <a:lstStyle/>
          <a:p>
            <a:pPr>
              <a:lnSpc>
                <a:spcPts val="8440"/>
              </a:lnSpc>
            </a:pPr>
          </a:p>
        </p:txBody>
      </p:sp>
      <p:pic>
        <p:nvPicPr>
          <p:cNvPr name="Picture 5" id="5"/>
          <p:cNvPicPr>
            <a:picLocks noChangeAspect="true"/>
          </p:cNvPicPr>
          <p:nvPr/>
        </p:nvPicPr>
        <p:blipFill>
          <a:blip r:embed="rId3"/>
          <a:srcRect l="0" t="0" r="0" b="0"/>
          <a:stretch>
            <a:fillRect/>
          </a:stretch>
        </p:blipFill>
        <p:spPr>
          <a:xfrm flipH="false" flipV="false" rot="-6582438">
            <a:off x="16627360" y="623324"/>
            <a:ext cx="801243" cy="913044"/>
          </a:xfrm>
          <a:prstGeom prst="rect">
            <a:avLst/>
          </a:prstGeom>
        </p:spPr>
      </p:pic>
      <p:grpSp>
        <p:nvGrpSpPr>
          <p:cNvPr name="Group 6" id="6"/>
          <p:cNvGrpSpPr>
            <a:grpSpLocks noChangeAspect="true"/>
          </p:cNvGrpSpPr>
          <p:nvPr/>
        </p:nvGrpSpPr>
        <p:grpSpPr>
          <a:xfrm rot="-4965116">
            <a:off x="16775256" y="837200"/>
            <a:ext cx="353475" cy="306109"/>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8" id="8"/>
          <p:cNvGrpSpPr/>
          <p:nvPr/>
        </p:nvGrpSpPr>
        <p:grpSpPr>
          <a:xfrm rot="0">
            <a:off x="345604" y="182883"/>
            <a:ext cx="9326639" cy="3171634"/>
            <a:chOff x="0" y="0"/>
            <a:chExt cx="12435519" cy="4228845"/>
          </a:xfrm>
        </p:grpSpPr>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2769" r="0" b="2769"/>
            <a:stretch>
              <a:fillRect/>
            </a:stretch>
          </p:blipFill>
          <p:spPr>
            <a:xfrm flipH="false" flipV="false" rot="0">
              <a:off x="0" y="0"/>
              <a:ext cx="12435519" cy="4228845"/>
            </a:xfrm>
            <a:prstGeom prst="rect">
              <a:avLst/>
            </a:prstGeom>
          </p:spPr>
        </p:pic>
        <p:sp>
          <p:nvSpPr>
            <p:cNvPr name="TextBox 10" id="10"/>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sp>
        <p:nvSpPr>
          <p:cNvPr name="TextBox 11" id="11"/>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27</a:t>
            </a:r>
          </a:p>
        </p:txBody>
      </p:sp>
      <p:sp>
        <p:nvSpPr>
          <p:cNvPr name="TextBox 12" id="12"/>
          <p:cNvSpPr txBox="true"/>
          <p:nvPr/>
        </p:nvSpPr>
        <p:spPr>
          <a:xfrm rot="0">
            <a:off x="0" y="415393"/>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Kết luận</a:t>
            </a:r>
          </a:p>
        </p:txBody>
      </p:sp>
      <p:sp>
        <p:nvSpPr>
          <p:cNvPr name="TextBox 13" id="13"/>
          <p:cNvSpPr txBox="true"/>
          <p:nvPr/>
        </p:nvSpPr>
        <p:spPr>
          <a:xfrm rot="0">
            <a:off x="1680037" y="3851431"/>
            <a:ext cx="14506733" cy="5179800"/>
          </a:xfrm>
          <a:prstGeom prst="rect">
            <a:avLst/>
          </a:prstGeom>
        </p:spPr>
        <p:txBody>
          <a:bodyPr anchor="t" rtlCol="false" tIns="0" lIns="0" bIns="0" rIns="0">
            <a:spAutoFit/>
          </a:bodyPr>
          <a:lstStyle/>
          <a:p>
            <a:pPr>
              <a:lnSpc>
                <a:spcPts val="5162"/>
              </a:lnSpc>
            </a:pPr>
            <a:r>
              <a:rPr lang="en-US" sz="3687">
                <a:solidFill>
                  <a:srgbClr val="000000"/>
                </a:solidFill>
                <a:latin typeface="Noto Sans"/>
              </a:rPr>
              <a:t>Đây là một bài toán ví dụ trong số các bài toán tối ưu chung quanh chúng ta. Nhóm chúng em đã tìm hiểu và đề xuất được giải pháp nêu trên.</a:t>
            </a:r>
          </a:p>
          <a:p>
            <a:pPr algn="l">
              <a:lnSpc>
                <a:spcPts val="5162"/>
              </a:lnSpc>
            </a:pPr>
            <a:r>
              <a:rPr lang="en-US" sz="3687">
                <a:solidFill>
                  <a:srgbClr val="000000"/>
                </a:solidFill>
                <a:latin typeface="Noto Sans"/>
              </a:rPr>
              <a:t>Hy vọng thông qua việc tìm hiểu và giải bài toán này, chúng ta sẽ hiểu hơn về các thuật toán ứng dụng trong công nghiệp cũng như trong các bài thực tế quanh ta; và hy vọng trong một tương lai gần, sẽ có các giải pháp tốt cho các bài toán hỗ trợ ra quyết định.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EB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563868" y="569385"/>
            <a:ext cx="503234" cy="459315"/>
          </a:xfrm>
          <a:prstGeom prst="rect">
            <a:avLst/>
          </a:prstGeom>
        </p:spPr>
      </p:pic>
      <p:pic>
        <p:nvPicPr>
          <p:cNvPr name="Picture 3" id="3"/>
          <p:cNvPicPr>
            <a:picLocks noChangeAspect="true"/>
          </p:cNvPicPr>
          <p:nvPr/>
        </p:nvPicPr>
        <p:blipFill>
          <a:blip r:embed="rId2">
            <a:alphaModFix amt="5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679065" y="9258300"/>
            <a:ext cx="503234" cy="459315"/>
          </a:xfrm>
          <a:prstGeom prst="rect">
            <a:avLst/>
          </a:prstGeom>
        </p:spPr>
      </p:pic>
      <p:pic>
        <p:nvPicPr>
          <p:cNvPr name="Picture 4" id="4"/>
          <p:cNvPicPr>
            <a:picLocks noChangeAspect="true"/>
          </p:cNvPicPr>
          <p:nvPr/>
        </p:nvPicPr>
        <p:blipFill>
          <a:blip r:embed="rId2">
            <a:alphaModFix amt="5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449971" y="2268196"/>
            <a:ext cx="503234" cy="459315"/>
          </a:xfrm>
          <a:prstGeom prst="rect">
            <a:avLst/>
          </a:prstGeom>
        </p:spPr>
      </p:pic>
      <p:pic>
        <p:nvPicPr>
          <p:cNvPr name="Picture 5" id="5"/>
          <p:cNvPicPr>
            <a:picLocks noChangeAspect="true"/>
          </p:cNvPicPr>
          <p:nvPr/>
        </p:nvPicPr>
        <p:blipFill>
          <a:blip r:embed="rId4">
            <a:alphaModFix amt="5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953204" y="-871279"/>
            <a:ext cx="1742558" cy="174255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77815" y="9390865"/>
            <a:ext cx="2092683" cy="209268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090294">
            <a:off x="16052516" y="8380996"/>
            <a:ext cx="2413569" cy="2413569"/>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0298" y="0"/>
            <a:ext cx="1500361" cy="1434720"/>
          </a:xfrm>
          <a:prstGeom prst="rect">
            <a:avLst/>
          </a:prstGeom>
        </p:spPr>
      </p:pic>
      <p:sp>
        <p:nvSpPr>
          <p:cNvPr name="TextBox 9" id="9"/>
          <p:cNvSpPr txBox="true"/>
          <p:nvPr/>
        </p:nvSpPr>
        <p:spPr>
          <a:xfrm rot="0">
            <a:off x="3194425" y="3232494"/>
            <a:ext cx="11899149" cy="3835400"/>
          </a:xfrm>
          <a:prstGeom prst="rect">
            <a:avLst/>
          </a:prstGeom>
        </p:spPr>
        <p:txBody>
          <a:bodyPr anchor="t" rtlCol="false" tIns="0" lIns="0" bIns="0" rIns="0">
            <a:spAutoFit/>
          </a:bodyPr>
          <a:lstStyle/>
          <a:p>
            <a:pPr algn="ctr">
              <a:lnSpc>
                <a:spcPts val="15400"/>
              </a:lnSpc>
            </a:pPr>
            <a:r>
              <a:rPr lang="en-US" sz="11000">
                <a:solidFill>
                  <a:srgbClr val="795833"/>
                </a:solidFill>
                <a:latin typeface="Paytone One"/>
              </a:rPr>
              <a:t>Thank you for listening</a:t>
            </a:r>
          </a:p>
        </p:txBody>
      </p:sp>
      <p:sp>
        <p:nvSpPr>
          <p:cNvPr name="TextBox 10" id="10"/>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303030"/>
                </a:solidFill>
                <a:latin typeface="Noto Sans"/>
              </a:rPr>
              <a:t>28</a:t>
            </a:r>
          </a:p>
        </p:txBody>
      </p:sp>
      <p:sp>
        <p:nvSpPr>
          <p:cNvPr name="TextBox 11" id="11"/>
          <p:cNvSpPr txBox="true"/>
          <p:nvPr/>
        </p:nvSpPr>
        <p:spPr>
          <a:xfrm rot="0">
            <a:off x="1387068" y="279771"/>
            <a:ext cx="5924476" cy="971868"/>
          </a:xfrm>
          <a:prstGeom prst="rect">
            <a:avLst/>
          </a:prstGeom>
        </p:spPr>
        <p:txBody>
          <a:bodyPr anchor="t" rtlCol="false" tIns="0" lIns="0" bIns="0" rIns="0">
            <a:spAutoFit/>
          </a:bodyPr>
          <a:lstStyle/>
          <a:p>
            <a:pPr algn="ctr">
              <a:lnSpc>
                <a:spcPts val="3919"/>
              </a:lnSpc>
            </a:pPr>
            <a:r>
              <a:rPr lang="en-US" sz="2799">
                <a:solidFill>
                  <a:srgbClr val="303030"/>
                </a:solidFill>
                <a:latin typeface="DejaVu Serif"/>
              </a:rPr>
              <a:t>TRƯỜNG ĐẠI HỌC BÁCH KHOA</a:t>
            </a:r>
          </a:p>
          <a:p>
            <a:pPr algn="ctr">
              <a:lnSpc>
                <a:spcPts val="3919"/>
              </a:lnSpc>
            </a:pPr>
            <a:r>
              <a:rPr lang="en-US" sz="2799">
                <a:solidFill>
                  <a:srgbClr val="303030"/>
                </a:solidFill>
                <a:latin typeface="DejaVu Serif"/>
              </a:rPr>
              <a:t>ĐẠI HỌC QUỐC GIA TP.HCM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64486" y="1953591"/>
            <a:ext cx="5991211" cy="3453116"/>
          </a:xfrm>
          <a:prstGeom prst="rect">
            <a:avLst/>
          </a:prstGeom>
        </p:spPr>
      </p:pic>
      <p:sp>
        <p:nvSpPr>
          <p:cNvPr name="TextBox 3" id="3"/>
          <p:cNvSpPr txBox="true"/>
          <p:nvPr/>
        </p:nvSpPr>
        <p:spPr>
          <a:xfrm rot="0">
            <a:off x="1163957" y="2370906"/>
            <a:ext cx="5392269" cy="1763395"/>
          </a:xfrm>
          <a:prstGeom prst="rect">
            <a:avLst/>
          </a:prstGeom>
        </p:spPr>
        <p:txBody>
          <a:bodyPr anchor="t" rtlCol="false" tIns="0" lIns="0" bIns="0" rIns="0">
            <a:spAutoFit/>
          </a:bodyPr>
          <a:lstStyle/>
          <a:p>
            <a:pPr algn="ctr">
              <a:lnSpc>
                <a:spcPts val="6800"/>
              </a:lnSpc>
            </a:pPr>
            <a:r>
              <a:rPr lang="en-US" sz="6800">
                <a:solidFill>
                  <a:srgbClr val="FFFFFF"/>
                </a:solidFill>
                <a:latin typeface="Paytone One"/>
              </a:rPr>
              <a:t>Nội dung thuyết trình</a:t>
            </a:r>
          </a:p>
        </p:txBody>
      </p:sp>
      <p:grpSp>
        <p:nvGrpSpPr>
          <p:cNvPr name="Group 4" id="4"/>
          <p:cNvGrpSpPr/>
          <p:nvPr/>
        </p:nvGrpSpPr>
        <p:grpSpPr>
          <a:xfrm rot="0">
            <a:off x="9792634" y="956944"/>
            <a:ext cx="7466666" cy="968072"/>
            <a:chOff x="0" y="0"/>
            <a:chExt cx="9955555" cy="1290763"/>
          </a:xfrm>
        </p:grpSpPr>
        <p:grpSp>
          <p:nvGrpSpPr>
            <p:cNvPr name="Group 5" id="5"/>
            <p:cNvGrpSpPr/>
            <p:nvPr/>
          </p:nvGrpSpPr>
          <p:grpSpPr>
            <a:xfrm rot="0">
              <a:off x="0" y="0"/>
              <a:ext cx="9310173" cy="1290763"/>
              <a:chOff x="0" y="0"/>
              <a:chExt cx="2159891" cy="299447"/>
            </a:xfrm>
          </p:grpSpPr>
          <p:sp>
            <p:nvSpPr>
              <p:cNvPr name="Freeform 6" id="6"/>
              <p:cNvSpPr/>
              <p:nvPr/>
            </p:nvSpPr>
            <p:spPr>
              <a:xfrm>
                <a:off x="0" y="0"/>
                <a:ext cx="2159891" cy="299447"/>
              </a:xfrm>
              <a:custGeom>
                <a:avLst/>
                <a:gdLst/>
                <a:ahLst/>
                <a:cxnLst/>
                <a:rect r="r" b="b" t="t" l="l"/>
                <a:pathLst>
                  <a:path h="299447" w="2159891">
                    <a:moveTo>
                      <a:pt x="0" y="0"/>
                    </a:moveTo>
                    <a:lnTo>
                      <a:pt x="2159891" y="0"/>
                    </a:lnTo>
                    <a:lnTo>
                      <a:pt x="2159891" y="299447"/>
                    </a:lnTo>
                    <a:lnTo>
                      <a:pt x="0" y="299447"/>
                    </a:lnTo>
                    <a:close/>
                  </a:path>
                </a:pathLst>
              </a:custGeom>
              <a:solidFill>
                <a:srgbClr val="F0DFC8"/>
              </a:solidFill>
            </p:spPr>
          </p:sp>
        </p:grpSp>
        <p:grpSp>
          <p:nvGrpSpPr>
            <p:cNvPr name="Group 7" id="7"/>
            <p:cNvGrpSpPr/>
            <p:nvPr/>
          </p:nvGrpSpPr>
          <p:grpSpPr>
            <a:xfrm rot="0">
              <a:off x="8664791" y="0"/>
              <a:ext cx="1290763" cy="1290763"/>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DFC8"/>
              </a:solidFill>
            </p:spPr>
          </p:sp>
        </p:grpSp>
      </p:grpSp>
      <p:grpSp>
        <p:nvGrpSpPr>
          <p:cNvPr name="Group 9" id="9"/>
          <p:cNvGrpSpPr/>
          <p:nvPr/>
        </p:nvGrpSpPr>
        <p:grpSpPr>
          <a:xfrm rot="0">
            <a:off x="8810024" y="998366"/>
            <a:ext cx="885228" cy="88522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1" id="11"/>
          <p:cNvSpPr txBox="true"/>
          <p:nvPr/>
        </p:nvSpPr>
        <p:spPr>
          <a:xfrm rot="0">
            <a:off x="10121276" y="1084201"/>
            <a:ext cx="5226253" cy="589915"/>
          </a:xfrm>
          <a:prstGeom prst="rect">
            <a:avLst/>
          </a:prstGeom>
        </p:spPr>
        <p:txBody>
          <a:bodyPr anchor="t" rtlCol="false" tIns="0" lIns="0" bIns="0" rIns="0">
            <a:spAutoFit/>
          </a:bodyPr>
          <a:lstStyle/>
          <a:p>
            <a:pPr algn="just" marL="0" indent="0" lvl="0">
              <a:lnSpc>
                <a:spcPts val="4759"/>
              </a:lnSpc>
              <a:spcBef>
                <a:spcPct val="0"/>
              </a:spcBef>
            </a:pPr>
            <a:r>
              <a:rPr lang="en-US" sz="3400">
                <a:solidFill>
                  <a:srgbClr val="000000"/>
                </a:solidFill>
                <a:latin typeface="Asap Regular"/>
              </a:rPr>
              <a:t>Giới thiệu về bài toán</a:t>
            </a:r>
          </a:p>
        </p:txBody>
      </p:sp>
      <p:sp>
        <p:nvSpPr>
          <p:cNvPr name="TextBox 12" id="12"/>
          <p:cNvSpPr txBox="true"/>
          <p:nvPr/>
        </p:nvSpPr>
        <p:spPr>
          <a:xfrm rot="0">
            <a:off x="9035980" y="1210367"/>
            <a:ext cx="433316" cy="499325"/>
          </a:xfrm>
          <a:prstGeom prst="rect">
            <a:avLst/>
          </a:prstGeom>
        </p:spPr>
        <p:txBody>
          <a:bodyPr anchor="t" rtlCol="false" tIns="0" lIns="0" bIns="0" rIns="0">
            <a:spAutoFit/>
          </a:bodyPr>
          <a:lstStyle/>
          <a:p>
            <a:pPr algn="ctr">
              <a:lnSpc>
                <a:spcPts val="3960"/>
              </a:lnSpc>
            </a:pPr>
            <a:r>
              <a:rPr lang="en-US" sz="3600">
                <a:solidFill>
                  <a:srgbClr val="FFFFFF"/>
                </a:solidFill>
                <a:latin typeface="DM Sans Bold"/>
              </a:rPr>
              <a:t>1</a:t>
            </a:r>
          </a:p>
        </p:txBody>
      </p:sp>
      <p:grpSp>
        <p:nvGrpSpPr>
          <p:cNvPr name="Group 13" id="13"/>
          <p:cNvGrpSpPr/>
          <p:nvPr/>
        </p:nvGrpSpPr>
        <p:grpSpPr>
          <a:xfrm rot="0">
            <a:off x="9792634" y="2654927"/>
            <a:ext cx="7466666" cy="968072"/>
            <a:chOff x="0" y="0"/>
            <a:chExt cx="9955555" cy="1290763"/>
          </a:xfrm>
        </p:grpSpPr>
        <p:grpSp>
          <p:nvGrpSpPr>
            <p:cNvPr name="Group 14" id="14"/>
            <p:cNvGrpSpPr/>
            <p:nvPr/>
          </p:nvGrpSpPr>
          <p:grpSpPr>
            <a:xfrm rot="0">
              <a:off x="0" y="0"/>
              <a:ext cx="9310173" cy="1290763"/>
              <a:chOff x="0" y="0"/>
              <a:chExt cx="2159891" cy="299447"/>
            </a:xfrm>
          </p:grpSpPr>
          <p:sp>
            <p:nvSpPr>
              <p:cNvPr name="Freeform 15" id="15"/>
              <p:cNvSpPr/>
              <p:nvPr/>
            </p:nvSpPr>
            <p:spPr>
              <a:xfrm>
                <a:off x="0" y="0"/>
                <a:ext cx="2159891" cy="299447"/>
              </a:xfrm>
              <a:custGeom>
                <a:avLst/>
                <a:gdLst/>
                <a:ahLst/>
                <a:cxnLst/>
                <a:rect r="r" b="b" t="t" l="l"/>
                <a:pathLst>
                  <a:path h="299447" w="2159891">
                    <a:moveTo>
                      <a:pt x="0" y="0"/>
                    </a:moveTo>
                    <a:lnTo>
                      <a:pt x="2159891" y="0"/>
                    </a:lnTo>
                    <a:lnTo>
                      <a:pt x="2159891" y="299447"/>
                    </a:lnTo>
                    <a:lnTo>
                      <a:pt x="0" y="299447"/>
                    </a:lnTo>
                    <a:close/>
                  </a:path>
                </a:pathLst>
              </a:custGeom>
              <a:solidFill>
                <a:srgbClr val="F0DFC8"/>
              </a:solidFill>
            </p:spPr>
          </p:sp>
        </p:grpSp>
        <p:grpSp>
          <p:nvGrpSpPr>
            <p:cNvPr name="Group 16" id="16"/>
            <p:cNvGrpSpPr/>
            <p:nvPr/>
          </p:nvGrpSpPr>
          <p:grpSpPr>
            <a:xfrm rot="0">
              <a:off x="8664791" y="0"/>
              <a:ext cx="1290763" cy="1290763"/>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DFC8"/>
              </a:solidFill>
            </p:spPr>
          </p:sp>
        </p:grpSp>
      </p:grpSp>
      <p:grpSp>
        <p:nvGrpSpPr>
          <p:cNvPr name="Group 18" id="18"/>
          <p:cNvGrpSpPr/>
          <p:nvPr/>
        </p:nvGrpSpPr>
        <p:grpSpPr>
          <a:xfrm rot="0">
            <a:off x="8810024" y="2672627"/>
            <a:ext cx="885228" cy="885228"/>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0" id="20"/>
          <p:cNvSpPr txBox="true"/>
          <p:nvPr/>
        </p:nvSpPr>
        <p:spPr>
          <a:xfrm rot="0">
            <a:off x="10121276" y="2782184"/>
            <a:ext cx="5226253" cy="589915"/>
          </a:xfrm>
          <a:prstGeom prst="rect">
            <a:avLst/>
          </a:prstGeom>
        </p:spPr>
        <p:txBody>
          <a:bodyPr anchor="t" rtlCol="false" tIns="0" lIns="0" bIns="0" rIns="0">
            <a:spAutoFit/>
          </a:bodyPr>
          <a:lstStyle/>
          <a:p>
            <a:pPr algn="just" marL="0" indent="0" lvl="0">
              <a:lnSpc>
                <a:spcPts val="4759"/>
              </a:lnSpc>
              <a:spcBef>
                <a:spcPct val="0"/>
              </a:spcBef>
            </a:pPr>
            <a:r>
              <a:rPr lang="en-US" sz="3400">
                <a:solidFill>
                  <a:srgbClr val="000000"/>
                </a:solidFill>
                <a:latin typeface="Asap Regular"/>
              </a:rPr>
              <a:t>Mô hình hóa bài toán</a:t>
            </a:r>
          </a:p>
        </p:txBody>
      </p:sp>
      <p:sp>
        <p:nvSpPr>
          <p:cNvPr name="TextBox 21" id="21"/>
          <p:cNvSpPr txBox="true"/>
          <p:nvPr/>
        </p:nvSpPr>
        <p:spPr>
          <a:xfrm rot="0">
            <a:off x="9035980" y="2884629"/>
            <a:ext cx="433316" cy="499325"/>
          </a:xfrm>
          <a:prstGeom prst="rect">
            <a:avLst/>
          </a:prstGeom>
        </p:spPr>
        <p:txBody>
          <a:bodyPr anchor="t" rtlCol="false" tIns="0" lIns="0" bIns="0" rIns="0">
            <a:spAutoFit/>
          </a:bodyPr>
          <a:lstStyle/>
          <a:p>
            <a:pPr algn="ctr">
              <a:lnSpc>
                <a:spcPts val="3960"/>
              </a:lnSpc>
            </a:pPr>
            <a:r>
              <a:rPr lang="en-US" sz="3600">
                <a:solidFill>
                  <a:srgbClr val="FFFFFF"/>
                </a:solidFill>
                <a:latin typeface="DM Sans Bold"/>
              </a:rPr>
              <a:t>2</a:t>
            </a:r>
          </a:p>
        </p:txBody>
      </p:sp>
      <p:grpSp>
        <p:nvGrpSpPr>
          <p:cNvPr name="Group 22" id="22"/>
          <p:cNvGrpSpPr/>
          <p:nvPr/>
        </p:nvGrpSpPr>
        <p:grpSpPr>
          <a:xfrm rot="0">
            <a:off x="9792634" y="4529437"/>
            <a:ext cx="7466666" cy="968072"/>
            <a:chOff x="0" y="0"/>
            <a:chExt cx="9955555" cy="1290763"/>
          </a:xfrm>
        </p:grpSpPr>
        <p:grpSp>
          <p:nvGrpSpPr>
            <p:cNvPr name="Group 23" id="23"/>
            <p:cNvGrpSpPr/>
            <p:nvPr/>
          </p:nvGrpSpPr>
          <p:grpSpPr>
            <a:xfrm rot="0">
              <a:off x="0" y="0"/>
              <a:ext cx="9310173" cy="1290763"/>
              <a:chOff x="0" y="0"/>
              <a:chExt cx="2159891" cy="299447"/>
            </a:xfrm>
          </p:grpSpPr>
          <p:sp>
            <p:nvSpPr>
              <p:cNvPr name="Freeform 24" id="24"/>
              <p:cNvSpPr/>
              <p:nvPr/>
            </p:nvSpPr>
            <p:spPr>
              <a:xfrm>
                <a:off x="0" y="0"/>
                <a:ext cx="2159891" cy="299447"/>
              </a:xfrm>
              <a:custGeom>
                <a:avLst/>
                <a:gdLst/>
                <a:ahLst/>
                <a:cxnLst/>
                <a:rect r="r" b="b" t="t" l="l"/>
                <a:pathLst>
                  <a:path h="299447" w="2159891">
                    <a:moveTo>
                      <a:pt x="0" y="0"/>
                    </a:moveTo>
                    <a:lnTo>
                      <a:pt x="2159891" y="0"/>
                    </a:lnTo>
                    <a:lnTo>
                      <a:pt x="2159891" y="299447"/>
                    </a:lnTo>
                    <a:lnTo>
                      <a:pt x="0" y="299447"/>
                    </a:lnTo>
                    <a:close/>
                  </a:path>
                </a:pathLst>
              </a:custGeom>
              <a:solidFill>
                <a:srgbClr val="F0DFC8"/>
              </a:solidFill>
            </p:spPr>
          </p:sp>
        </p:grpSp>
        <p:grpSp>
          <p:nvGrpSpPr>
            <p:cNvPr name="Group 25" id="25"/>
            <p:cNvGrpSpPr/>
            <p:nvPr/>
          </p:nvGrpSpPr>
          <p:grpSpPr>
            <a:xfrm rot="0">
              <a:off x="8664791" y="0"/>
              <a:ext cx="1290763" cy="1290763"/>
              <a:chOff x="0" y="0"/>
              <a:chExt cx="6350000" cy="6350000"/>
            </a:xfrm>
          </p:grpSpPr>
          <p:sp>
            <p:nvSpPr>
              <p:cNvPr name="Freeform 26" id="2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DFC8"/>
              </a:solidFill>
            </p:spPr>
          </p:sp>
        </p:grpSp>
      </p:grpSp>
      <p:grpSp>
        <p:nvGrpSpPr>
          <p:cNvPr name="Group 27" id="27"/>
          <p:cNvGrpSpPr/>
          <p:nvPr/>
        </p:nvGrpSpPr>
        <p:grpSpPr>
          <a:xfrm rot="0">
            <a:off x="8810024" y="4547138"/>
            <a:ext cx="885228" cy="885228"/>
            <a:chOff x="0" y="0"/>
            <a:chExt cx="6350000" cy="6350000"/>
          </a:xfrm>
        </p:grpSpPr>
        <p:sp>
          <p:nvSpPr>
            <p:cNvPr name="Freeform 28" id="2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9" id="29"/>
          <p:cNvSpPr txBox="true"/>
          <p:nvPr/>
        </p:nvSpPr>
        <p:spPr>
          <a:xfrm rot="0">
            <a:off x="10121276" y="4656694"/>
            <a:ext cx="5226253" cy="589915"/>
          </a:xfrm>
          <a:prstGeom prst="rect">
            <a:avLst/>
          </a:prstGeom>
        </p:spPr>
        <p:txBody>
          <a:bodyPr anchor="t" rtlCol="false" tIns="0" lIns="0" bIns="0" rIns="0">
            <a:spAutoFit/>
          </a:bodyPr>
          <a:lstStyle/>
          <a:p>
            <a:pPr algn="just" marL="0" indent="0" lvl="0">
              <a:lnSpc>
                <a:spcPts val="4759"/>
              </a:lnSpc>
              <a:spcBef>
                <a:spcPct val="0"/>
              </a:spcBef>
            </a:pPr>
            <a:r>
              <a:rPr lang="en-US" sz="3400">
                <a:solidFill>
                  <a:srgbClr val="000000"/>
                </a:solidFill>
                <a:latin typeface="Asap Regular"/>
              </a:rPr>
              <a:t>Giải pháp đề xuất</a:t>
            </a:r>
          </a:p>
        </p:txBody>
      </p:sp>
      <p:sp>
        <p:nvSpPr>
          <p:cNvPr name="TextBox 30" id="30"/>
          <p:cNvSpPr txBox="true"/>
          <p:nvPr/>
        </p:nvSpPr>
        <p:spPr>
          <a:xfrm rot="0">
            <a:off x="9035980" y="4759139"/>
            <a:ext cx="433316" cy="499325"/>
          </a:xfrm>
          <a:prstGeom prst="rect">
            <a:avLst/>
          </a:prstGeom>
        </p:spPr>
        <p:txBody>
          <a:bodyPr anchor="t" rtlCol="false" tIns="0" lIns="0" bIns="0" rIns="0">
            <a:spAutoFit/>
          </a:bodyPr>
          <a:lstStyle/>
          <a:p>
            <a:pPr algn="ctr">
              <a:lnSpc>
                <a:spcPts val="3960"/>
              </a:lnSpc>
            </a:pPr>
            <a:r>
              <a:rPr lang="en-US" sz="3600">
                <a:solidFill>
                  <a:srgbClr val="FFFFFF"/>
                </a:solidFill>
                <a:latin typeface="DM Sans Bold"/>
              </a:rPr>
              <a:t>3</a:t>
            </a:r>
          </a:p>
        </p:txBody>
      </p:sp>
      <p:grpSp>
        <p:nvGrpSpPr>
          <p:cNvPr name="Group 31" id="31"/>
          <p:cNvGrpSpPr/>
          <p:nvPr/>
        </p:nvGrpSpPr>
        <p:grpSpPr>
          <a:xfrm rot="0">
            <a:off x="9792634" y="6403948"/>
            <a:ext cx="7466666" cy="968072"/>
            <a:chOff x="0" y="0"/>
            <a:chExt cx="9955555" cy="1290763"/>
          </a:xfrm>
        </p:grpSpPr>
        <p:grpSp>
          <p:nvGrpSpPr>
            <p:cNvPr name="Group 32" id="32"/>
            <p:cNvGrpSpPr/>
            <p:nvPr/>
          </p:nvGrpSpPr>
          <p:grpSpPr>
            <a:xfrm rot="0">
              <a:off x="0" y="0"/>
              <a:ext cx="9310173" cy="1290763"/>
              <a:chOff x="0" y="0"/>
              <a:chExt cx="2159891" cy="299447"/>
            </a:xfrm>
          </p:grpSpPr>
          <p:sp>
            <p:nvSpPr>
              <p:cNvPr name="Freeform 33" id="33"/>
              <p:cNvSpPr/>
              <p:nvPr/>
            </p:nvSpPr>
            <p:spPr>
              <a:xfrm>
                <a:off x="0" y="0"/>
                <a:ext cx="2159891" cy="299447"/>
              </a:xfrm>
              <a:custGeom>
                <a:avLst/>
                <a:gdLst/>
                <a:ahLst/>
                <a:cxnLst/>
                <a:rect r="r" b="b" t="t" l="l"/>
                <a:pathLst>
                  <a:path h="299447" w="2159891">
                    <a:moveTo>
                      <a:pt x="0" y="0"/>
                    </a:moveTo>
                    <a:lnTo>
                      <a:pt x="2159891" y="0"/>
                    </a:lnTo>
                    <a:lnTo>
                      <a:pt x="2159891" y="299447"/>
                    </a:lnTo>
                    <a:lnTo>
                      <a:pt x="0" y="299447"/>
                    </a:lnTo>
                    <a:close/>
                  </a:path>
                </a:pathLst>
              </a:custGeom>
              <a:solidFill>
                <a:srgbClr val="F0DFC8"/>
              </a:solidFill>
            </p:spPr>
          </p:sp>
        </p:grpSp>
        <p:grpSp>
          <p:nvGrpSpPr>
            <p:cNvPr name="Group 34" id="34"/>
            <p:cNvGrpSpPr/>
            <p:nvPr/>
          </p:nvGrpSpPr>
          <p:grpSpPr>
            <a:xfrm rot="0">
              <a:off x="8664791" y="0"/>
              <a:ext cx="1290763" cy="1290763"/>
              <a:chOff x="0" y="0"/>
              <a:chExt cx="6350000" cy="6350000"/>
            </a:xfrm>
          </p:grpSpPr>
          <p:sp>
            <p:nvSpPr>
              <p:cNvPr name="Freeform 35" id="3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DFC8"/>
              </a:solidFill>
            </p:spPr>
          </p:sp>
        </p:grpSp>
      </p:grpSp>
      <p:grpSp>
        <p:nvGrpSpPr>
          <p:cNvPr name="Group 36" id="36"/>
          <p:cNvGrpSpPr/>
          <p:nvPr/>
        </p:nvGrpSpPr>
        <p:grpSpPr>
          <a:xfrm rot="0">
            <a:off x="8810024" y="6421648"/>
            <a:ext cx="885228" cy="885228"/>
            <a:chOff x="0" y="0"/>
            <a:chExt cx="6350000" cy="6350000"/>
          </a:xfrm>
        </p:grpSpPr>
        <p:sp>
          <p:nvSpPr>
            <p:cNvPr name="Freeform 37" id="3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38" id="38"/>
          <p:cNvSpPr txBox="true"/>
          <p:nvPr/>
        </p:nvSpPr>
        <p:spPr>
          <a:xfrm rot="0">
            <a:off x="10121276" y="6531205"/>
            <a:ext cx="6499051" cy="589915"/>
          </a:xfrm>
          <a:prstGeom prst="rect">
            <a:avLst/>
          </a:prstGeom>
        </p:spPr>
        <p:txBody>
          <a:bodyPr anchor="t" rtlCol="false" tIns="0" lIns="0" bIns="0" rIns="0">
            <a:spAutoFit/>
          </a:bodyPr>
          <a:lstStyle/>
          <a:p>
            <a:pPr algn="just" marL="0" indent="0" lvl="0">
              <a:lnSpc>
                <a:spcPts val="4759"/>
              </a:lnSpc>
              <a:spcBef>
                <a:spcPct val="0"/>
              </a:spcBef>
            </a:pPr>
            <a:r>
              <a:rPr lang="en-US" sz="3400">
                <a:solidFill>
                  <a:srgbClr val="000000"/>
                </a:solidFill>
                <a:latin typeface="Asap Regular"/>
              </a:rPr>
              <a:t>Hiện thực và kết quả thực nghiệm</a:t>
            </a:r>
          </a:p>
        </p:txBody>
      </p:sp>
      <p:sp>
        <p:nvSpPr>
          <p:cNvPr name="TextBox 39" id="39"/>
          <p:cNvSpPr txBox="true"/>
          <p:nvPr/>
        </p:nvSpPr>
        <p:spPr>
          <a:xfrm rot="0">
            <a:off x="9035980" y="6633650"/>
            <a:ext cx="433316" cy="499325"/>
          </a:xfrm>
          <a:prstGeom prst="rect">
            <a:avLst/>
          </a:prstGeom>
        </p:spPr>
        <p:txBody>
          <a:bodyPr anchor="t" rtlCol="false" tIns="0" lIns="0" bIns="0" rIns="0">
            <a:spAutoFit/>
          </a:bodyPr>
          <a:lstStyle/>
          <a:p>
            <a:pPr algn="ctr">
              <a:lnSpc>
                <a:spcPts val="3960"/>
              </a:lnSpc>
            </a:pPr>
            <a:r>
              <a:rPr lang="en-US" sz="3600">
                <a:solidFill>
                  <a:srgbClr val="FFFFFF"/>
                </a:solidFill>
                <a:latin typeface="DM Sans Bold"/>
              </a:rPr>
              <a:t>4</a:t>
            </a:r>
          </a:p>
        </p:txBody>
      </p:sp>
      <p:grpSp>
        <p:nvGrpSpPr>
          <p:cNvPr name="Group 40" id="40"/>
          <p:cNvGrpSpPr/>
          <p:nvPr/>
        </p:nvGrpSpPr>
        <p:grpSpPr>
          <a:xfrm rot="0">
            <a:off x="9792634" y="8278458"/>
            <a:ext cx="7466666" cy="968072"/>
            <a:chOff x="0" y="0"/>
            <a:chExt cx="9955555" cy="1290763"/>
          </a:xfrm>
        </p:grpSpPr>
        <p:grpSp>
          <p:nvGrpSpPr>
            <p:cNvPr name="Group 41" id="41"/>
            <p:cNvGrpSpPr/>
            <p:nvPr/>
          </p:nvGrpSpPr>
          <p:grpSpPr>
            <a:xfrm rot="0">
              <a:off x="0" y="0"/>
              <a:ext cx="9310173" cy="1290763"/>
              <a:chOff x="0" y="0"/>
              <a:chExt cx="2159891" cy="299447"/>
            </a:xfrm>
          </p:grpSpPr>
          <p:sp>
            <p:nvSpPr>
              <p:cNvPr name="Freeform 42" id="42"/>
              <p:cNvSpPr/>
              <p:nvPr/>
            </p:nvSpPr>
            <p:spPr>
              <a:xfrm>
                <a:off x="0" y="0"/>
                <a:ext cx="2159891" cy="299447"/>
              </a:xfrm>
              <a:custGeom>
                <a:avLst/>
                <a:gdLst/>
                <a:ahLst/>
                <a:cxnLst/>
                <a:rect r="r" b="b" t="t" l="l"/>
                <a:pathLst>
                  <a:path h="299447" w="2159891">
                    <a:moveTo>
                      <a:pt x="0" y="0"/>
                    </a:moveTo>
                    <a:lnTo>
                      <a:pt x="2159891" y="0"/>
                    </a:lnTo>
                    <a:lnTo>
                      <a:pt x="2159891" y="299447"/>
                    </a:lnTo>
                    <a:lnTo>
                      <a:pt x="0" y="299447"/>
                    </a:lnTo>
                    <a:close/>
                  </a:path>
                </a:pathLst>
              </a:custGeom>
              <a:solidFill>
                <a:srgbClr val="F0DFC8"/>
              </a:solidFill>
            </p:spPr>
          </p:sp>
        </p:grpSp>
        <p:grpSp>
          <p:nvGrpSpPr>
            <p:cNvPr name="Group 43" id="43"/>
            <p:cNvGrpSpPr/>
            <p:nvPr/>
          </p:nvGrpSpPr>
          <p:grpSpPr>
            <a:xfrm rot="0">
              <a:off x="8664791" y="0"/>
              <a:ext cx="1290763" cy="1290763"/>
              <a:chOff x="0" y="0"/>
              <a:chExt cx="6350000" cy="6350000"/>
            </a:xfrm>
          </p:grpSpPr>
          <p:sp>
            <p:nvSpPr>
              <p:cNvPr name="Freeform 44" id="4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0DFC8"/>
              </a:solidFill>
            </p:spPr>
          </p:sp>
        </p:grpSp>
      </p:grpSp>
      <p:grpSp>
        <p:nvGrpSpPr>
          <p:cNvPr name="Group 45" id="45"/>
          <p:cNvGrpSpPr/>
          <p:nvPr/>
        </p:nvGrpSpPr>
        <p:grpSpPr>
          <a:xfrm rot="0">
            <a:off x="8810024" y="8296159"/>
            <a:ext cx="885228" cy="885228"/>
            <a:chOff x="0" y="0"/>
            <a:chExt cx="6350000" cy="6350000"/>
          </a:xfrm>
        </p:grpSpPr>
        <p:sp>
          <p:nvSpPr>
            <p:cNvPr name="Freeform 46" id="4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47" id="47"/>
          <p:cNvSpPr txBox="true"/>
          <p:nvPr/>
        </p:nvSpPr>
        <p:spPr>
          <a:xfrm rot="0">
            <a:off x="10121276" y="8405715"/>
            <a:ext cx="5226253" cy="589915"/>
          </a:xfrm>
          <a:prstGeom prst="rect">
            <a:avLst/>
          </a:prstGeom>
        </p:spPr>
        <p:txBody>
          <a:bodyPr anchor="t" rtlCol="false" tIns="0" lIns="0" bIns="0" rIns="0">
            <a:spAutoFit/>
          </a:bodyPr>
          <a:lstStyle/>
          <a:p>
            <a:pPr algn="just" marL="0" indent="0" lvl="0">
              <a:lnSpc>
                <a:spcPts val="4759"/>
              </a:lnSpc>
              <a:spcBef>
                <a:spcPct val="0"/>
              </a:spcBef>
            </a:pPr>
            <a:r>
              <a:rPr lang="en-US" sz="3400">
                <a:solidFill>
                  <a:srgbClr val="000000"/>
                </a:solidFill>
                <a:latin typeface="Asap Regular"/>
              </a:rPr>
              <a:t>Kết luận</a:t>
            </a:r>
          </a:p>
        </p:txBody>
      </p:sp>
      <p:sp>
        <p:nvSpPr>
          <p:cNvPr name="TextBox 48" id="48"/>
          <p:cNvSpPr txBox="true"/>
          <p:nvPr/>
        </p:nvSpPr>
        <p:spPr>
          <a:xfrm rot="0">
            <a:off x="9035980" y="8508160"/>
            <a:ext cx="433316" cy="499325"/>
          </a:xfrm>
          <a:prstGeom prst="rect">
            <a:avLst/>
          </a:prstGeom>
        </p:spPr>
        <p:txBody>
          <a:bodyPr anchor="t" rtlCol="false" tIns="0" lIns="0" bIns="0" rIns="0">
            <a:spAutoFit/>
          </a:bodyPr>
          <a:lstStyle/>
          <a:p>
            <a:pPr algn="ctr">
              <a:lnSpc>
                <a:spcPts val="3960"/>
              </a:lnSpc>
            </a:pPr>
            <a:r>
              <a:rPr lang="en-US" sz="3600">
                <a:solidFill>
                  <a:srgbClr val="FFFFFF"/>
                </a:solidFill>
                <a:latin typeface="DM Sans Bold"/>
              </a:rPr>
              <a:t>5</a:t>
            </a:r>
          </a:p>
        </p:txBody>
      </p:sp>
      <p:sp>
        <p:nvSpPr>
          <p:cNvPr name="TextBox 49" id="49"/>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565" y="2449644"/>
            <a:ext cx="17228870" cy="7373171"/>
            <a:chOff x="0" y="0"/>
            <a:chExt cx="9534214" cy="4080209"/>
          </a:xfrm>
        </p:grpSpPr>
        <p:sp>
          <p:nvSpPr>
            <p:cNvPr name="Freeform 3" id="3"/>
            <p:cNvSpPr/>
            <p:nvPr/>
          </p:nvSpPr>
          <p:spPr>
            <a:xfrm>
              <a:off x="0" y="0"/>
              <a:ext cx="9534214" cy="4080209"/>
            </a:xfrm>
            <a:custGeom>
              <a:avLst/>
              <a:gdLst/>
              <a:ahLst/>
              <a:cxnLst/>
              <a:rect r="r" b="b" t="t" l="l"/>
              <a:pathLst>
                <a:path h="4080209" w="9534214">
                  <a:moveTo>
                    <a:pt x="9409754" y="4080209"/>
                  </a:moveTo>
                  <a:lnTo>
                    <a:pt x="124460" y="4080209"/>
                  </a:lnTo>
                  <a:cubicBezTo>
                    <a:pt x="55880" y="4080209"/>
                    <a:pt x="0" y="4024329"/>
                    <a:pt x="0" y="3955749"/>
                  </a:cubicBezTo>
                  <a:lnTo>
                    <a:pt x="0" y="124460"/>
                  </a:lnTo>
                  <a:cubicBezTo>
                    <a:pt x="0" y="55880"/>
                    <a:pt x="55880" y="0"/>
                    <a:pt x="124460" y="0"/>
                  </a:cubicBezTo>
                  <a:lnTo>
                    <a:pt x="9409754" y="0"/>
                  </a:lnTo>
                  <a:cubicBezTo>
                    <a:pt x="9478334" y="0"/>
                    <a:pt x="9534214" y="55880"/>
                    <a:pt x="9534214" y="124460"/>
                  </a:cubicBezTo>
                  <a:lnTo>
                    <a:pt x="9534214" y="3955749"/>
                  </a:lnTo>
                  <a:cubicBezTo>
                    <a:pt x="9534214" y="4024329"/>
                    <a:pt x="9478334" y="4080209"/>
                    <a:pt x="9409754" y="4080209"/>
                  </a:cubicBezTo>
                  <a:close/>
                </a:path>
              </a:pathLst>
            </a:custGeom>
            <a:solidFill>
              <a:srgbClr val="F0DFC8"/>
            </a:solidFill>
          </p:spPr>
        </p:sp>
      </p:grpSp>
      <p:grpSp>
        <p:nvGrpSpPr>
          <p:cNvPr name="Group 4" id="4"/>
          <p:cNvGrpSpPr/>
          <p:nvPr/>
        </p:nvGrpSpPr>
        <p:grpSpPr>
          <a:xfrm rot="0">
            <a:off x="345297" y="247661"/>
            <a:ext cx="9326639" cy="3171634"/>
            <a:chOff x="0" y="0"/>
            <a:chExt cx="12435519" cy="4228845"/>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769" r="0" b="2769"/>
            <a:stretch>
              <a:fillRect/>
            </a:stretch>
          </p:blipFill>
          <p:spPr>
            <a:xfrm flipH="false" flipV="false" rot="0">
              <a:off x="0" y="0"/>
              <a:ext cx="12435519" cy="4228845"/>
            </a:xfrm>
            <a:prstGeom prst="rect">
              <a:avLst/>
            </a:prstGeom>
          </p:spPr>
        </p:pic>
        <p:sp>
          <p:nvSpPr>
            <p:cNvPr name="TextBox 6" id="6"/>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7" id="7"/>
          <p:cNvPicPr>
            <a:picLocks noChangeAspect="true"/>
          </p:cNvPicPr>
          <p:nvPr/>
        </p:nvPicPr>
        <p:blipFill>
          <a:blip r:embed="rId4"/>
          <a:srcRect l="0" t="0" r="0" b="0"/>
          <a:stretch>
            <a:fillRect/>
          </a:stretch>
        </p:blipFill>
        <p:spPr>
          <a:xfrm flipH="false" flipV="false" rot="-6582438">
            <a:off x="16627360" y="623324"/>
            <a:ext cx="801243" cy="913044"/>
          </a:xfrm>
          <a:prstGeom prst="rect">
            <a:avLst/>
          </a:prstGeom>
        </p:spPr>
      </p:pic>
      <p:grpSp>
        <p:nvGrpSpPr>
          <p:cNvPr name="Group 8" id="8"/>
          <p:cNvGrpSpPr>
            <a:grpSpLocks noChangeAspect="true"/>
          </p:cNvGrpSpPr>
          <p:nvPr/>
        </p:nvGrpSpPr>
        <p:grpSpPr>
          <a:xfrm rot="-4965116">
            <a:off x="16775256" y="837200"/>
            <a:ext cx="353475" cy="306109"/>
            <a:chOff x="0" y="0"/>
            <a:chExt cx="6350000" cy="5499100"/>
          </a:xfrm>
        </p:grpSpPr>
        <p:sp>
          <p:nvSpPr>
            <p:cNvPr name="Freeform 9" id="9"/>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sp>
        <p:nvSpPr>
          <p:cNvPr name="TextBox 10" id="10"/>
          <p:cNvSpPr txBox="true"/>
          <p:nvPr/>
        </p:nvSpPr>
        <p:spPr>
          <a:xfrm rot="0">
            <a:off x="345297" y="436937"/>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Giới thiệu về bài toán</a:t>
            </a:r>
          </a:p>
        </p:txBody>
      </p:sp>
      <p:sp>
        <p:nvSpPr>
          <p:cNvPr name="TextBox 11" id="11"/>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565" y="2449644"/>
            <a:ext cx="17228870" cy="7373171"/>
            <a:chOff x="0" y="0"/>
            <a:chExt cx="9534214" cy="4080209"/>
          </a:xfrm>
        </p:grpSpPr>
        <p:sp>
          <p:nvSpPr>
            <p:cNvPr name="Freeform 3" id="3"/>
            <p:cNvSpPr/>
            <p:nvPr/>
          </p:nvSpPr>
          <p:spPr>
            <a:xfrm>
              <a:off x="0" y="0"/>
              <a:ext cx="9534214" cy="4080209"/>
            </a:xfrm>
            <a:custGeom>
              <a:avLst/>
              <a:gdLst/>
              <a:ahLst/>
              <a:cxnLst/>
              <a:rect r="r" b="b" t="t" l="l"/>
              <a:pathLst>
                <a:path h="4080209" w="9534214">
                  <a:moveTo>
                    <a:pt x="9409754" y="4080209"/>
                  </a:moveTo>
                  <a:lnTo>
                    <a:pt x="124460" y="4080209"/>
                  </a:lnTo>
                  <a:cubicBezTo>
                    <a:pt x="55880" y="4080209"/>
                    <a:pt x="0" y="4024329"/>
                    <a:pt x="0" y="3955749"/>
                  </a:cubicBezTo>
                  <a:lnTo>
                    <a:pt x="0" y="124460"/>
                  </a:lnTo>
                  <a:cubicBezTo>
                    <a:pt x="0" y="55880"/>
                    <a:pt x="55880" y="0"/>
                    <a:pt x="124460" y="0"/>
                  </a:cubicBezTo>
                  <a:lnTo>
                    <a:pt x="9409754" y="0"/>
                  </a:lnTo>
                  <a:cubicBezTo>
                    <a:pt x="9478334" y="0"/>
                    <a:pt x="9534214" y="55880"/>
                    <a:pt x="9534214" y="124460"/>
                  </a:cubicBezTo>
                  <a:lnTo>
                    <a:pt x="9534214" y="3955749"/>
                  </a:lnTo>
                  <a:cubicBezTo>
                    <a:pt x="9534214" y="4024329"/>
                    <a:pt x="9478334" y="4080209"/>
                    <a:pt x="9409754" y="4080209"/>
                  </a:cubicBezTo>
                  <a:close/>
                </a:path>
              </a:pathLst>
            </a:custGeom>
            <a:solidFill>
              <a:srgbClr val="F0DFC8"/>
            </a:solidFill>
          </p:spPr>
        </p:sp>
      </p:grpSp>
      <p:pic>
        <p:nvPicPr>
          <p:cNvPr name="Picture 4" id="4"/>
          <p:cNvPicPr>
            <a:picLocks noChangeAspect="true"/>
          </p:cNvPicPr>
          <p:nvPr/>
        </p:nvPicPr>
        <p:blipFill>
          <a:blip r:embed="rId2"/>
          <a:srcRect l="0" t="0" r="0" b="0"/>
          <a:stretch>
            <a:fillRect/>
          </a:stretch>
        </p:blipFill>
        <p:spPr>
          <a:xfrm flipH="false" flipV="false" rot="-6582438">
            <a:off x="16627360" y="623324"/>
            <a:ext cx="801243" cy="913044"/>
          </a:xfrm>
          <a:prstGeom prst="rect">
            <a:avLst/>
          </a:prstGeom>
        </p:spPr>
      </p:pic>
      <p:grpSp>
        <p:nvGrpSpPr>
          <p:cNvPr name="Group 5" id="5"/>
          <p:cNvGrpSpPr>
            <a:grpSpLocks noChangeAspect="true"/>
          </p:cNvGrpSpPr>
          <p:nvPr/>
        </p:nvGrpSpPr>
        <p:grpSpPr>
          <a:xfrm rot="-4965116">
            <a:off x="16775256" y="837200"/>
            <a:ext cx="353475" cy="306109"/>
            <a:chOff x="0" y="0"/>
            <a:chExt cx="6350000" cy="5499100"/>
          </a:xfrm>
        </p:grpSpPr>
        <p:sp>
          <p:nvSpPr>
            <p:cNvPr name="Freeform 6" id="6"/>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7" id="7"/>
          <p:cNvGrpSpPr/>
          <p:nvPr/>
        </p:nvGrpSpPr>
        <p:grpSpPr>
          <a:xfrm rot="0">
            <a:off x="2956913" y="2757250"/>
            <a:ext cx="13995080" cy="1871894"/>
            <a:chOff x="0" y="0"/>
            <a:chExt cx="4473389" cy="598333"/>
          </a:xfrm>
        </p:grpSpPr>
        <p:sp>
          <p:nvSpPr>
            <p:cNvPr name="Freeform 8" id="8"/>
            <p:cNvSpPr/>
            <p:nvPr/>
          </p:nvSpPr>
          <p:spPr>
            <a:xfrm>
              <a:off x="92710" y="106680"/>
              <a:ext cx="4369249" cy="478953"/>
            </a:xfrm>
            <a:custGeom>
              <a:avLst/>
              <a:gdLst/>
              <a:ahLst/>
              <a:cxnLst/>
              <a:rect r="r" b="b" t="t" l="l"/>
              <a:pathLst>
                <a:path h="478953" w="4369249">
                  <a:moveTo>
                    <a:pt x="4342579" y="289723"/>
                  </a:moveTo>
                  <a:cubicBezTo>
                    <a:pt x="4342579" y="377353"/>
                    <a:pt x="4266379" y="448473"/>
                    <a:pt x="4185099" y="448473"/>
                  </a:cubicBezTo>
                  <a:lnTo>
                    <a:pt x="66040" y="448473"/>
                  </a:lnTo>
                  <a:cubicBezTo>
                    <a:pt x="43180" y="448473"/>
                    <a:pt x="20320" y="443393"/>
                    <a:pt x="0" y="434503"/>
                  </a:cubicBezTo>
                  <a:cubicBezTo>
                    <a:pt x="26670" y="462443"/>
                    <a:pt x="63500" y="478953"/>
                    <a:pt x="121975" y="478953"/>
                  </a:cubicBezTo>
                  <a:lnTo>
                    <a:pt x="4223199" y="478953"/>
                  </a:lnTo>
                  <a:cubicBezTo>
                    <a:pt x="4303209" y="478953"/>
                    <a:pt x="4369249" y="412913"/>
                    <a:pt x="4369249" y="332903"/>
                  </a:cubicBezTo>
                  <a:lnTo>
                    <a:pt x="4369249" y="95250"/>
                  </a:lnTo>
                  <a:cubicBezTo>
                    <a:pt x="4369249" y="58420"/>
                    <a:pt x="4355279" y="25400"/>
                    <a:pt x="4333689" y="0"/>
                  </a:cubicBezTo>
                  <a:cubicBezTo>
                    <a:pt x="4340039" y="16510"/>
                    <a:pt x="4342579" y="34290"/>
                    <a:pt x="4342579" y="52070"/>
                  </a:cubicBezTo>
                  <a:lnTo>
                    <a:pt x="4342579" y="289723"/>
                  </a:lnTo>
                  <a:lnTo>
                    <a:pt x="4342579" y="289723"/>
                  </a:lnTo>
                  <a:close/>
                </a:path>
              </a:pathLst>
            </a:custGeom>
            <a:solidFill>
              <a:srgbClr val="9AA7B2"/>
            </a:solidFill>
          </p:spPr>
        </p:sp>
        <p:sp>
          <p:nvSpPr>
            <p:cNvPr name="Freeform 9" id="9"/>
            <p:cNvSpPr/>
            <p:nvPr/>
          </p:nvSpPr>
          <p:spPr>
            <a:xfrm>
              <a:off x="12700" y="12700"/>
              <a:ext cx="4408619" cy="529753"/>
            </a:xfrm>
            <a:custGeom>
              <a:avLst/>
              <a:gdLst/>
              <a:ahLst/>
              <a:cxnLst/>
              <a:rect r="r" b="b" t="t" l="l"/>
              <a:pathLst>
                <a:path h="529753" w="4408619">
                  <a:moveTo>
                    <a:pt x="146050" y="529753"/>
                  </a:moveTo>
                  <a:lnTo>
                    <a:pt x="4262569" y="529753"/>
                  </a:lnTo>
                  <a:cubicBezTo>
                    <a:pt x="4342579" y="529753"/>
                    <a:pt x="4408619" y="463713"/>
                    <a:pt x="4408619" y="383703"/>
                  </a:cubicBezTo>
                  <a:lnTo>
                    <a:pt x="4408619" y="146050"/>
                  </a:lnTo>
                  <a:cubicBezTo>
                    <a:pt x="4408619" y="66040"/>
                    <a:pt x="4342579" y="0"/>
                    <a:pt x="4262569" y="0"/>
                  </a:cubicBezTo>
                  <a:lnTo>
                    <a:pt x="146050" y="0"/>
                  </a:lnTo>
                  <a:cubicBezTo>
                    <a:pt x="66040" y="0"/>
                    <a:pt x="0" y="66040"/>
                    <a:pt x="0" y="146050"/>
                  </a:cubicBezTo>
                  <a:lnTo>
                    <a:pt x="0" y="383703"/>
                  </a:lnTo>
                  <a:cubicBezTo>
                    <a:pt x="0" y="464982"/>
                    <a:pt x="66040" y="529753"/>
                    <a:pt x="146050" y="529753"/>
                  </a:cubicBezTo>
                  <a:close/>
                </a:path>
              </a:pathLst>
            </a:custGeom>
            <a:solidFill>
              <a:srgbClr val="C7D0D8"/>
            </a:solidFill>
          </p:spPr>
        </p:sp>
        <p:sp>
          <p:nvSpPr>
            <p:cNvPr name="Freeform 10" id="10"/>
            <p:cNvSpPr/>
            <p:nvPr/>
          </p:nvSpPr>
          <p:spPr>
            <a:xfrm>
              <a:off x="0" y="0"/>
              <a:ext cx="4473389" cy="598333"/>
            </a:xfrm>
            <a:custGeom>
              <a:avLst/>
              <a:gdLst/>
              <a:ahLst/>
              <a:cxnLst/>
              <a:rect r="r" b="b" t="t" l="l"/>
              <a:pathLst>
                <a:path h="598333" w="4473389">
                  <a:moveTo>
                    <a:pt x="4409889" y="74930"/>
                  </a:moveTo>
                  <a:cubicBezTo>
                    <a:pt x="4381949" y="30480"/>
                    <a:pt x="4332419" y="0"/>
                    <a:pt x="4275269" y="0"/>
                  </a:cubicBezTo>
                  <a:lnTo>
                    <a:pt x="158750" y="0"/>
                  </a:lnTo>
                  <a:cubicBezTo>
                    <a:pt x="71120" y="0"/>
                    <a:pt x="0" y="71120"/>
                    <a:pt x="0" y="158750"/>
                  </a:cubicBezTo>
                  <a:lnTo>
                    <a:pt x="0" y="396403"/>
                  </a:lnTo>
                  <a:cubicBezTo>
                    <a:pt x="0" y="448473"/>
                    <a:pt x="25400" y="494193"/>
                    <a:pt x="63500" y="523403"/>
                  </a:cubicBezTo>
                  <a:cubicBezTo>
                    <a:pt x="91440" y="567853"/>
                    <a:pt x="140970" y="598333"/>
                    <a:pt x="218738" y="598333"/>
                  </a:cubicBezTo>
                  <a:lnTo>
                    <a:pt x="4314639" y="598333"/>
                  </a:lnTo>
                  <a:cubicBezTo>
                    <a:pt x="4402269" y="598333"/>
                    <a:pt x="4473389" y="527213"/>
                    <a:pt x="4473389" y="439583"/>
                  </a:cubicBezTo>
                  <a:lnTo>
                    <a:pt x="4473389" y="201930"/>
                  </a:lnTo>
                  <a:cubicBezTo>
                    <a:pt x="4473389" y="149860"/>
                    <a:pt x="4447989" y="104140"/>
                    <a:pt x="4409889" y="74930"/>
                  </a:cubicBezTo>
                  <a:close/>
                  <a:moveTo>
                    <a:pt x="12700" y="396403"/>
                  </a:moveTo>
                  <a:lnTo>
                    <a:pt x="12700" y="158750"/>
                  </a:lnTo>
                  <a:cubicBezTo>
                    <a:pt x="12700" y="78740"/>
                    <a:pt x="78740" y="12700"/>
                    <a:pt x="158750" y="12700"/>
                  </a:cubicBezTo>
                  <a:lnTo>
                    <a:pt x="4275269" y="12700"/>
                  </a:lnTo>
                  <a:cubicBezTo>
                    <a:pt x="4355279" y="12700"/>
                    <a:pt x="4421319" y="78740"/>
                    <a:pt x="4421319" y="158750"/>
                  </a:cubicBezTo>
                  <a:lnTo>
                    <a:pt x="4421319" y="396403"/>
                  </a:lnTo>
                  <a:cubicBezTo>
                    <a:pt x="4421319" y="476413"/>
                    <a:pt x="4355279" y="542453"/>
                    <a:pt x="4275269" y="542453"/>
                  </a:cubicBezTo>
                  <a:lnTo>
                    <a:pt x="158750" y="542453"/>
                  </a:lnTo>
                  <a:cubicBezTo>
                    <a:pt x="78740" y="542453"/>
                    <a:pt x="12700" y="477682"/>
                    <a:pt x="12700" y="396403"/>
                  </a:cubicBezTo>
                  <a:close/>
                  <a:moveTo>
                    <a:pt x="4461959" y="439582"/>
                  </a:moveTo>
                  <a:cubicBezTo>
                    <a:pt x="4461959" y="519592"/>
                    <a:pt x="4394649" y="585632"/>
                    <a:pt x="4314639" y="585632"/>
                  </a:cubicBezTo>
                  <a:lnTo>
                    <a:pt x="218738" y="585632"/>
                  </a:lnTo>
                  <a:cubicBezTo>
                    <a:pt x="157480" y="585632"/>
                    <a:pt x="120650" y="569122"/>
                    <a:pt x="93980" y="541182"/>
                  </a:cubicBezTo>
                  <a:cubicBezTo>
                    <a:pt x="114300" y="550072"/>
                    <a:pt x="135890" y="555152"/>
                    <a:pt x="160020" y="555152"/>
                  </a:cubicBezTo>
                  <a:lnTo>
                    <a:pt x="4276539" y="555152"/>
                  </a:lnTo>
                  <a:cubicBezTo>
                    <a:pt x="4364169" y="555152"/>
                    <a:pt x="4435289" y="484032"/>
                    <a:pt x="4435289" y="396402"/>
                  </a:cubicBezTo>
                  <a:lnTo>
                    <a:pt x="4435289" y="158750"/>
                  </a:lnTo>
                  <a:cubicBezTo>
                    <a:pt x="4435289" y="140970"/>
                    <a:pt x="4431479" y="123190"/>
                    <a:pt x="4426399" y="106680"/>
                  </a:cubicBezTo>
                  <a:cubicBezTo>
                    <a:pt x="4447989" y="132080"/>
                    <a:pt x="4461959" y="165100"/>
                    <a:pt x="4461959" y="201930"/>
                  </a:cubicBezTo>
                  <a:lnTo>
                    <a:pt x="4461959" y="439582"/>
                  </a:lnTo>
                  <a:cubicBezTo>
                    <a:pt x="4461959" y="439582"/>
                    <a:pt x="4461959" y="439582"/>
                    <a:pt x="4461959" y="439582"/>
                  </a:cubicBezTo>
                  <a:close/>
                </a:path>
              </a:pathLst>
            </a:custGeom>
            <a:solidFill>
              <a:srgbClr val="77838D"/>
            </a:solidFill>
          </p:spPr>
        </p:sp>
      </p:grpSp>
      <p:sp>
        <p:nvSpPr>
          <p:cNvPr name="TextBox 11" id="11"/>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5</a:t>
            </a:r>
          </a:p>
        </p:txBody>
      </p:sp>
      <p:sp>
        <p:nvSpPr>
          <p:cNvPr name="TextBox 12" id="12"/>
          <p:cNvSpPr txBox="true"/>
          <p:nvPr/>
        </p:nvSpPr>
        <p:spPr>
          <a:xfrm rot="0">
            <a:off x="2998922" y="3195456"/>
            <a:ext cx="13778941" cy="1388407"/>
          </a:xfrm>
          <a:prstGeom prst="rect">
            <a:avLst/>
          </a:prstGeom>
        </p:spPr>
        <p:txBody>
          <a:bodyPr anchor="t" rtlCol="false" tIns="0" lIns="0" bIns="0" rIns="0">
            <a:spAutoFit/>
          </a:bodyPr>
          <a:lstStyle/>
          <a:p>
            <a:pPr algn="ctr">
              <a:lnSpc>
                <a:spcPts val="5513"/>
              </a:lnSpc>
            </a:pPr>
            <a:r>
              <a:rPr lang="en-US" sz="3937">
                <a:solidFill>
                  <a:srgbClr val="000000"/>
                </a:solidFill>
                <a:latin typeface="DejaVu Serif"/>
              </a:rPr>
              <a:t>Đôi nét về lý thuyết lập lịch</a:t>
            </a:r>
          </a:p>
          <a:p>
            <a:pPr algn="ctr">
              <a:lnSpc>
                <a:spcPts val="5513"/>
              </a:lnSpc>
            </a:pPr>
          </a:p>
        </p:txBody>
      </p:sp>
      <p:grpSp>
        <p:nvGrpSpPr>
          <p:cNvPr name="Group 13" id="13"/>
          <p:cNvGrpSpPr/>
          <p:nvPr/>
        </p:nvGrpSpPr>
        <p:grpSpPr>
          <a:xfrm rot="0">
            <a:off x="1251888" y="5384634"/>
            <a:ext cx="450001" cy="450001"/>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5" id="15"/>
          <p:cNvSpPr txBox="true"/>
          <p:nvPr/>
        </p:nvSpPr>
        <p:spPr>
          <a:xfrm rot="0">
            <a:off x="2171432" y="5286102"/>
            <a:ext cx="15087868" cy="1180465"/>
          </a:xfrm>
          <a:prstGeom prst="rect">
            <a:avLst/>
          </a:prstGeom>
        </p:spPr>
        <p:txBody>
          <a:bodyPr anchor="t" rtlCol="false" tIns="0" lIns="0" bIns="0" rIns="0">
            <a:spAutoFit/>
          </a:bodyPr>
          <a:lstStyle/>
          <a:p>
            <a:pPr algn="l">
              <a:lnSpc>
                <a:spcPts val="4759"/>
              </a:lnSpc>
            </a:pPr>
            <a:r>
              <a:rPr lang="en-US" sz="3400">
                <a:solidFill>
                  <a:srgbClr val="000000"/>
                </a:solidFill>
                <a:latin typeface="Noto Sans"/>
              </a:rPr>
              <a:t>Một trong những ngành đã được đào sâu và thu hút nhiều </a:t>
            </a:r>
            <a:r>
              <a:rPr lang="en-US" sz="3400">
                <a:solidFill>
                  <a:srgbClr val="000000"/>
                </a:solidFill>
                <a:latin typeface="Noto Sans"/>
              </a:rPr>
              <a:t>nhà nghiên cứu trên thế giới</a:t>
            </a:r>
          </a:p>
        </p:txBody>
      </p:sp>
      <p:grpSp>
        <p:nvGrpSpPr>
          <p:cNvPr name="Group 16" id="16"/>
          <p:cNvGrpSpPr/>
          <p:nvPr/>
        </p:nvGrpSpPr>
        <p:grpSpPr>
          <a:xfrm rot="0">
            <a:off x="345297" y="247661"/>
            <a:ext cx="9326639" cy="3171634"/>
            <a:chOff x="0" y="0"/>
            <a:chExt cx="12435519" cy="4228845"/>
          </a:xfrm>
        </p:grpSpPr>
        <p:pic>
          <p:nvPicPr>
            <p:cNvPr name="Picture 17" id="1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769" r="0" b="2769"/>
            <a:stretch>
              <a:fillRect/>
            </a:stretch>
          </p:blipFill>
          <p:spPr>
            <a:xfrm flipH="false" flipV="false" rot="0">
              <a:off x="0" y="0"/>
              <a:ext cx="12435519" cy="4228845"/>
            </a:xfrm>
            <a:prstGeom prst="rect">
              <a:avLst/>
            </a:prstGeom>
          </p:spPr>
        </p:pic>
        <p:sp>
          <p:nvSpPr>
            <p:cNvPr name="TextBox 18" id="18"/>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sp>
        <p:nvSpPr>
          <p:cNvPr name="TextBox 19" id="19"/>
          <p:cNvSpPr txBox="true"/>
          <p:nvPr/>
        </p:nvSpPr>
        <p:spPr>
          <a:xfrm rot="0">
            <a:off x="345297" y="436937"/>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Giới thiệu về bài toán</a:t>
            </a:r>
          </a:p>
        </p:txBody>
      </p:sp>
      <p:grpSp>
        <p:nvGrpSpPr>
          <p:cNvPr name="Group 20" id="20"/>
          <p:cNvGrpSpPr/>
          <p:nvPr/>
        </p:nvGrpSpPr>
        <p:grpSpPr>
          <a:xfrm rot="0">
            <a:off x="1251888" y="6809390"/>
            <a:ext cx="450001" cy="450001"/>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2" id="22"/>
          <p:cNvSpPr txBox="true"/>
          <p:nvPr/>
        </p:nvSpPr>
        <p:spPr>
          <a:xfrm rot="0">
            <a:off x="2171432" y="6710858"/>
            <a:ext cx="15087868" cy="1180465"/>
          </a:xfrm>
          <a:prstGeom prst="rect">
            <a:avLst/>
          </a:prstGeom>
        </p:spPr>
        <p:txBody>
          <a:bodyPr anchor="t" rtlCol="false" tIns="0" lIns="0" bIns="0" rIns="0">
            <a:spAutoFit/>
          </a:bodyPr>
          <a:lstStyle/>
          <a:p>
            <a:pPr algn="l">
              <a:lnSpc>
                <a:spcPts val="4759"/>
              </a:lnSpc>
            </a:pPr>
            <a:r>
              <a:rPr lang="en-US" sz="3400">
                <a:solidFill>
                  <a:srgbClr val="000000"/>
                </a:solidFill>
                <a:latin typeface="Noto Sans"/>
              </a:rPr>
              <a:t>Là một quá trình hỗ trợ quyết định cách cấp phát tài nguyên để xử lý một tập các </a:t>
            </a:r>
            <a:r>
              <a:rPr lang="en-US" sz="3400">
                <a:solidFill>
                  <a:srgbClr val="000000"/>
                </a:solidFill>
                <a:latin typeface="Noto Sans"/>
              </a:rPr>
              <a:t>tác vụ/công việc sao cho thỏa mãn một số ràng buộc cho sẵn</a:t>
            </a:r>
          </a:p>
        </p:txBody>
      </p:sp>
      <p:grpSp>
        <p:nvGrpSpPr>
          <p:cNvPr name="Group 23" id="23"/>
          <p:cNvGrpSpPr/>
          <p:nvPr/>
        </p:nvGrpSpPr>
        <p:grpSpPr>
          <a:xfrm rot="0">
            <a:off x="1251888" y="8237505"/>
            <a:ext cx="450001" cy="450001"/>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5" id="25"/>
          <p:cNvSpPr txBox="true"/>
          <p:nvPr/>
        </p:nvSpPr>
        <p:spPr>
          <a:xfrm rot="0">
            <a:off x="2171432" y="8138973"/>
            <a:ext cx="15087868" cy="1180465"/>
          </a:xfrm>
          <a:prstGeom prst="rect">
            <a:avLst/>
          </a:prstGeom>
        </p:spPr>
        <p:txBody>
          <a:bodyPr anchor="t" rtlCol="false" tIns="0" lIns="0" bIns="0" rIns="0">
            <a:spAutoFit/>
          </a:bodyPr>
          <a:lstStyle/>
          <a:p>
            <a:pPr algn="l">
              <a:lnSpc>
                <a:spcPts val="4759"/>
              </a:lnSpc>
            </a:pPr>
            <a:r>
              <a:rPr lang="en-US" sz="3400">
                <a:solidFill>
                  <a:srgbClr val="000000"/>
                </a:solidFill>
                <a:latin typeface="Noto Sans"/>
              </a:rPr>
              <a:t>Đóng vai trò quan trọng và thường áp dụng trong hệ thống quản lý sản xuất công nghiệp và dịch vụ</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565" y="2449644"/>
            <a:ext cx="17228870" cy="7373171"/>
            <a:chOff x="0" y="0"/>
            <a:chExt cx="9534214" cy="4080209"/>
          </a:xfrm>
        </p:grpSpPr>
        <p:sp>
          <p:nvSpPr>
            <p:cNvPr name="Freeform 3" id="3"/>
            <p:cNvSpPr/>
            <p:nvPr/>
          </p:nvSpPr>
          <p:spPr>
            <a:xfrm>
              <a:off x="0" y="0"/>
              <a:ext cx="9534214" cy="4080209"/>
            </a:xfrm>
            <a:custGeom>
              <a:avLst/>
              <a:gdLst/>
              <a:ahLst/>
              <a:cxnLst/>
              <a:rect r="r" b="b" t="t" l="l"/>
              <a:pathLst>
                <a:path h="4080209" w="9534214">
                  <a:moveTo>
                    <a:pt x="9409754" y="4080209"/>
                  </a:moveTo>
                  <a:lnTo>
                    <a:pt x="124460" y="4080209"/>
                  </a:lnTo>
                  <a:cubicBezTo>
                    <a:pt x="55880" y="4080209"/>
                    <a:pt x="0" y="4024329"/>
                    <a:pt x="0" y="3955749"/>
                  </a:cubicBezTo>
                  <a:lnTo>
                    <a:pt x="0" y="124460"/>
                  </a:lnTo>
                  <a:cubicBezTo>
                    <a:pt x="0" y="55880"/>
                    <a:pt x="55880" y="0"/>
                    <a:pt x="124460" y="0"/>
                  </a:cubicBezTo>
                  <a:lnTo>
                    <a:pt x="9409754" y="0"/>
                  </a:lnTo>
                  <a:cubicBezTo>
                    <a:pt x="9478334" y="0"/>
                    <a:pt x="9534214" y="55880"/>
                    <a:pt x="9534214" y="124460"/>
                  </a:cubicBezTo>
                  <a:lnTo>
                    <a:pt x="9534214" y="3955749"/>
                  </a:lnTo>
                  <a:cubicBezTo>
                    <a:pt x="9534214" y="4024329"/>
                    <a:pt x="9478334" y="4080209"/>
                    <a:pt x="9409754" y="4080209"/>
                  </a:cubicBezTo>
                  <a:close/>
                </a:path>
              </a:pathLst>
            </a:custGeom>
            <a:solidFill>
              <a:srgbClr val="F0DFC8"/>
            </a:solidFill>
          </p:spPr>
        </p:sp>
      </p:grpSp>
      <p:pic>
        <p:nvPicPr>
          <p:cNvPr name="Picture 4" id="4"/>
          <p:cNvPicPr>
            <a:picLocks noChangeAspect="true"/>
          </p:cNvPicPr>
          <p:nvPr/>
        </p:nvPicPr>
        <p:blipFill>
          <a:blip r:embed="rId2"/>
          <a:srcRect l="0" t="0" r="0" b="0"/>
          <a:stretch>
            <a:fillRect/>
          </a:stretch>
        </p:blipFill>
        <p:spPr>
          <a:xfrm flipH="false" flipV="false" rot="-6582438">
            <a:off x="16627360" y="623324"/>
            <a:ext cx="801243" cy="913044"/>
          </a:xfrm>
          <a:prstGeom prst="rect">
            <a:avLst/>
          </a:prstGeom>
        </p:spPr>
      </p:pic>
      <p:grpSp>
        <p:nvGrpSpPr>
          <p:cNvPr name="Group 5" id="5"/>
          <p:cNvGrpSpPr>
            <a:grpSpLocks noChangeAspect="true"/>
          </p:cNvGrpSpPr>
          <p:nvPr/>
        </p:nvGrpSpPr>
        <p:grpSpPr>
          <a:xfrm rot="-4965116">
            <a:off x="16775256" y="837200"/>
            <a:ext cx="353475" cy="306109"/>
            <a:chOff x="0" y="0"/>
            <a:chExt cx="6350000" cy="5499100"/>
          </a:xfrm>
        </p:grpSpPr>
        <p:sp>
          <p:nvSpPr>
            <p:cNvPr name="Freeform 6" id="6"/>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7" id="7"/>
          <p:cNvGrpSpPr/>
          <p:nvPr/>
        </p:nvGrpSpPr>
        <p:grpSpPr>
          <a:xfrm rot="0">
            <a:off x="2956913" y="2757250"/>
            <a:ext cx="13995080" cy="1871894"/>
            <a:chOff x="0" y="0"/>
            <a:chExt cx="4473389" cy="598333"/>
          </a:xfrm>
        </p:grpSpPr>
        <p:sp>
          <p:nvSpPr>
            <p:cNvPr name="Freeform 8" id="8"/>
            <p:cNvSpPr/>
            <p:nvPr/>
          </p:nvSpPr>
          <p:spPr>
            <a:xfrm>
              <a:off x="92710" y="106680"/>
              <a:ext cx="4369249" cy="478953"/>
            </a:xfrm>
            <a:custGeom>
              <a:avLst/>
              <a:gdLst/>
              <a:ahLst/>
              <a:cxnLst/>
              <a:rect r="r" b="b" t="t" l="l"/>
              <a:pathLst>
                <a:path h="478953" w="4369249">
                  <a:moveTo>
                    <a:pt x="4342579" y="289723"/>
                  </a:moveTo>
                  <a:cubicBezTo>
                    <a:pt x="4342579" y="377353"/>
                    <a:pt x="4266379" y="448473"/>
                    <a:pt x="4185099" y="448473"/>
                  </a:cubicBezTo>
                  <a:lnTo>
                    <a:pt x="66040" y="448473"/>
                  </a:lnTo>
                  <a:cubicBezTo>
                    <a:pt x="43180" y="448473"/>
                    <a:pt x="20320" y="443393"/>
                    <a:pt x="0" y="434503"/>
                  </a:cubicBezTo>
                  <a:cubicBezTo>
                    <a:pt x="26670" y="462443"/>
                    <a:pt x="63500" y="478953"/>
                    <a:pt x="121975" y="478953"/>
                  </a:cubicBezTo>
                  <a:lnTo>
                    <a:pt x="4223199" y="478953"/>
                  </a:lnTo>
                  <a:cubicBezTo>
                    <a:pt x="4303209" y="478953"/>
                    <a:pt x="4369249" y="412913"/>
                    <a:pt x="4369249" y="332903"/>
                  </a:cubicBezTo>
                  <a:lnTo>
                    <a:pt x="4369249" y="95250"/>
                  </a:lnTo>
                  <a:cubicBezTo>
                    <a:pt x="4369249" y="58420"/>
                    <a:pt x="4355279" y="25400"/>
                    <a:pt x="4333689" y="0"/>
                  </a:cubicBezTo>
                  <a:cubicBezTo>
                    <a:pt x="4340039" y="16510"/>
                    <a:pt x="4342579" y="34290"/>
                    <a:pt x="4342579" y="52070"/>
                  </a:cubicBezTo>
                  <a:lnTo>
                    <a:pt x="4342579" y="289723"/>
                  </a:lnTo>
                  <a:lnTo>
                    <a:pt x="4342579" y="289723"/>
                  </a:lnTo>
                  <a:close/>
                </a:path>
              </a:pathLst>
            </a:custGeom>
            <a:solidFill>
              <a:srgbClr val="9AA7B2"/>
            </a:solidFill>
          </p:spPr>
        </p:sp>
        <p:sp>
          <p:nvSpPr>
            <p:cNvPr name="Freeform 9" id="9"/>
            <p:cNvSpPr/>
            <p:nvPr/>
          </p:nvSpPr>
          <p:spPr>
            <a:xfrm>
              <a:off x="12700" y="12700"/>
              <a:ext cx="4408619" cy="529753"/>
            </a:xfrm>
            <a:custGeom>
              <a:avLst/>
              <a:gdLst/>
              <a:ahLst/>
              <a:cxnLst/>
              <a:rect r="r" b="b" t="t" l="l"/>
              <a:pathLst>
                <a:path h="529753" w="4408619">
                  <a:moveTo>
                    <a:pt x="146050" y="529753"/>
                  </a:moveTo>
                  <a:lnTo>
                    <a:pt x="4262569" y="529753"/>
                  </a:lnTo>
                  <a:cubicBezTo>
                    <a:pt x="4342579" y="529753"/>
                    <a:pt x="4408619" y="463713"/>
                    <a:pt x="4408619" y="383703"/>
                  </a:cubicBezTo>
                  <a:lnTo>
                    <a:pt x="4408619" y="146050"/>
                  </a:lnTo>
                  <a:cubicBezTo>
                    <a:pt x="4408619" y="66040"/>
                    <a:pt x="4342579" y="0"/>
                    <a:pt x="4262569" y="0"/>
                  </a:cubicBezTo>
                  <a:lnTo>
                    <a:pt x="146050" y="0"/>
                  </a:lnTo>
                  <a:cubicBezTo>
                    <a:pt x="66040" y="0"/>
                    <a:pt x="0" y="66040"/>
                    <a:pt x="0" y="146050"/>
                  </a:cubicBezTo>
                  <a:lnTo>
                    <a:pt x="0" y="383703"/>
                  </a:lnTo>
                  <a:cubicBezTo>
                    <a:pt x="0" y="464982"/>
                    <a:pt x="66040" y="529753"/>
                    <a:pt x="146050" y="529753"/>
                  </a:cubicBezTo>
                  <a:close/>
                </a:path>
              </a:pathLst>
            </a:custGeom>
            <a:solidFill>
              <a:srgbClr val="C7D0D8"/>
            </a:solidFill>
          </p:spPr>
        </p:sp>
        <p:sp>
          <p:nvSpPr>
            <p:cNvPr name="Freeform 10" id="10"/>
            <p:cNvSpPr/>
            <p:nvPr/>
          </p:nvSpPr>
          <p:spPr>
            <a:xfrm>
              <a:off x="0" y="0"/>
              <a:ext cx="4473389" cy="598333"/>
            </a:xfrm>
            <a:custGeom>
              <a:avLst/>
              <a:gdLst/>
              <a:ahLst/>
              <a:cxnLst/>
              <a:rect r="r" b="b" t="t" l="l"/>
              <a:pathLst>
                <a:path h="598333" w="4473389">
                  <a:moveTo>
                    <a:pt x="4409889" y="74930"/>
                  </a:moveTo>
                  <a:cubicBezTo>
                    <a:pt x="4381949" y="30480"/>
                    <a:pt x="4332419" y="0"/>
                    <a:pt x="4275269" y="0"/>
                  </a:cubicBezTo>
                  <a:lnTo>
                    <a:pt x="158750" y="0"/>
                  </a:lnTo>
                  <a:cubicBezTo>
                    <a:pt x="71120" y="0"/>
                    <a:pt x="0" y="71120"/>
                    <a:pt x="0" y="158750"/>
                  </a:cubicBezTo>
                  <a:lnTo>
                    <a:pt x="0" y="396403"/>
                  </a:lnTo>
                  <a:cubicBezTo>
                    <a:pt x="0" y="448473"/>
                    <a:pt x="25400" y="494193"/>
                    <a:pt x="63500" y="523403"/>
                  </a:cubicBezTo>
                  <a:cubicBezTo>
                    <a:pt x="91440" y="567853"/>
                    <a:pt x="140970" y="598333"/>
                    <a:pt x="218738" y="598333"/>
                  </a:cubicBezTo>
                  <a:lnTo>
                    <a:pt x="4314639" y="598333"/>
                  </a:lnTo>
                  <a:cubicBezTo>
                    <a:pt x="4402269" y="598333"/>
                    <a:pt x="4473389" y="527213"/>
                    <a:pt x="4473389" y="439583"/>
                  </a:cubicBezTo>
                  <a:lnTo>
                    <a:pt x="4473389" y="201930"/>
                  </a:lnTo>
                  <a:cubicBezTo>
                    <a:pt x="4473389" y="149860"/>
                    <a:pt x="4447989" y="104140"/>
                    <a:pt x="4409889" y="74930"/>
                  </a:cubicBezTo>
                  <a:close/>
                  <a:moveTo>
                    <a:pt x="12700" y="396403"/>
                  </a:moveTo>
                  <a:lnTo>
                    <a:pt x="12700" y="158750"/>
                  </a:lnTo>
                  <a:cubicBezTo>
                    <a:pt x="12700" y="78740"/>
                    <a:pt x="78740" y="12700"/>
                    <a:pt x="158750" y="12700"/>
                  </a:cubicBezTo>
                  <a:lnTo>
                    <a:pt x="4275269" y="12700"/>
                  </a:lnTo>
                  <a:cubicBezTo>
                    <a:pt x="4355279" y="12700"/>
                    <a:pt x="4421319" y="78740"/>
                    <a:pt x="4421319" y="158750"/>
                  </a:cubicBezTo>
                  <a:lnTo>
                    <a:pt x="4421319" y="396403"/>
                  </a:lnTo>
                  <a:cubicBezTo>
                    <a:pt x="4421319" y="476413"/>
                    <a:pt x="4355279" y="542453"/>
                    <a:pt x="4275269" y="542453"/>
                  </a:cubicBezTo>
                  <a:lnTo>
                    <a:pt x="158750" y="542453"/>
                  </a:lnTo>
                  <a:cubicBezTo>
                    <a:pt x="78740" y="542453"/>
                    <a:pt x="12700" y="477682"/>
                    <a:pt x="12700" y="396403"/>
                  </a:cubicBezTo>
                  <a:close/>
                  <a:moveTo>
                    <a:pt x="4461959" y="439582"/>
                  </a:moveTo>
                  <a:cubicBezTo>
                    <a:pt x="4461959" y="519592"/>
                    <a:pt x="4394649" y="585632"/>
                    <a:pt x="4314639" y="585632"/>
                  </a:cubicBezTo>
                  <a:lnTo>
                    <a:pt x="218738" y="585632"/>
                  </a:lnTo>
                  <a:cubicBezTo>
                    <a:pt x="157480" y="585632"/>
                    <a:pt x="120650" y="569122"/>
                    <a:pt x="93980" y="541182"/>
                  </a:cubicBezTo>
                  <a:cubicBezTo>
                    <a:pt x="114300" y="550072"/>
                    <a:pt x="135890" y="555152"/>
                    <a:pt x="160020" y="555152"/>
                  </a:cubicBezTo>
                  <a:lnTo>
                    <a:pt x="4276539" y="555152"/>
                  </a:lnTo>
                  <a:cubicBezTo>
                    <a:pt x="4364169" y="555152"/>
                    <a:pt x="4435289" y="484032"/>
                    <a:pt x="4435289" y="396402"/>
                  </a:cubicBezTo>
                  <a:lnTo>
                    <a:pt x="4435289" y="158750"/>
                  </a:lnTo>
                  <a:cubicBezTo>
                    <a:pt x="4435289" y="140970"/>
                    <a:pt x="4431479" y="123190"/>
                    <a:pt x="4426399" y="106680"/>
                  </a:cubicBezTo>
                  <a:cubicBezTo>
                    <a:pt x="4447989" y="132080"/>
                    <a:pt x="4461959" y="165100"/>
                    <a:pt x="4461959" y="201930"/>
                  </a:cubicBezTo>
                  <a:lnTo>
                    <a:pt x="4461959" y="439582"/>
                  </a:lnTo>
                  <a:cubicBezTo>
                    <a:pt x="4461959" y="439582"/>
                    <a:pt x="4461959" y="439582"/>
                    <a:pt x="4461959" y="439582"/>
                  </a:cubicBezTo>
                  <a:close/>
                </a:path>
              </a:pathLst>
            </a:custGeom>
            <a:solidFill>
              <a:srgbClr val="77838D"/>
            </a:solidFill>
          </p:spPr>
        </p:sp>
      </p:grpSp>
      <p:sp>
        <p:nvSpPr>
          <p:cNvPr name="TextBox 11" id="11"/>
          <p:cNvSpPr txBox="true"/>
          <p:nvPr/>
        </p:nvSpPr>
        <p:spPr>
          <a:xfrm rot="0">
            <a:off x="2998922" y="3195456"/>
            <a:ext cx="13778941" cy="691817"/>
          </a:xfrm>
          <a:prstGeom prst="rect">
            <a:avLst/>
          </a:prstGeom>
        </p:spPr>
        <p:txBody>
          <a:bodyPr anchor="t" rtlCol="false" tIns="0" lIns="0" bIns="0" rIns="0">
            <a:spAutoFit/>
          </a:bodyPr>
          <a:lstStyle/>
          <a:p>
            <a:pPr algn="ctr">
              <a:lnSpc>
                <a:spcPts val="5513"/>
              </a:lnSpc>
            </a:pPr>
            <a:r>
              <a:rPr lang="en-US" sz="3937">
                <a:solidFill>
                  <a:srgbClr val="000000"/>
                </a:solidFill>
                <a:latin typeface="DejaVu Serif"/>
              </a:rPr>
              <a:t>Bài toán xếp lịch bến cảng</a:t>
            </a:r>
          </a:p>
        </p:txBody>
      </p:sp>
      <p:grpSp>
        <p:nvGrpSpPr>
          <p:cNvPr name="Group 12" id="12"/>
          <p:cNvGrpSpPr/>
          <p:nvPr/>
        </p:nvGrpSpPr>
        <p:grpSpPr>
          <a:xfrm rot="0">
            <a:off x="1251888" y="5384634"/>
            <a:ext cx="450001" cy="450001"/>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grpSp>
        <p:nvGrpSpPr>
          <p:cNvPr name="Group 14" id="14"/>
          <p:cNvGrpSpPr/>
          <p:nvPr/>
        </p:nvGrpSpPr>
        <p:grpSpPr>
          <a:xfrm rot="0">
            <a:off x="345297" y="247661"/>
            <a:ext cx="9326639" cy="3171634"/>
            <a:chOff x="0" y="0"/>
            <a:chExt cx="12435519" cy="4228845"/>
          </a:xfrm>
        </p:grpSpPr>
        <p:pic>
          <p:nvPicPr>
            <p:cNvPr name="Picture 15" id="1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769" r="0" b="2769"/>
            <a:stretch>
              <a:fillRect/>
            </a:stretch>
          </p:blipFill>
          <p:spPr>
            <a:xfrm flipH="false" flipV="false" rot="0">
              <a:off x="0" y="0"/>
              <a:ext cx="12435519" cy="4228845"/>
            </a:xfrm>
            <a:prstGeom prst="rect">
              <a:avLst/>
            </a:prstGeom>
          </p:spPr>
        </p:pic>
        <p:sp>
          <p:nvSpPr>
            <p:cNvPr name="TextBox 16" id="16"/>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sp>
        <p:nvSpPr>
          <p:cNvPr name="TextBox 17" id="17"/>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6</a:t>
            </a:r>
          </a:p>
        </p:txBody>
      </p:sp>
      <p:sp>
        <p:nvSpPr>
          <p:cNvPr name="TextBox 18" id="18"/>
          <p:cNvSpPr txBox="true"/>
          <p:nvPr/>
        </p:nvSpPr>
        <p:spPr>
          <a:xfrm rot="0">
            <a:off x="2057426" y="5254245"/>
            <a:ext cx="15201874" cy="580390"/>
          </a:xfrm>
          <a:prstGeom prst="rect">
            <a:avLst/>
          </a:prstGeom>
        </p:spPr>
        <p:txBody>
          <a:bodyPr anchor="t" rtlCol="false" tIns="0" lIns="0" bIns="0" rIns="0">
            <a:spAutoFit/>
          </a:bodyPr>
          <a:lstStyle/>
          <a:p>
            <a:pPr>
              <a:lnSpc>
                <a:spcPts val="4759"/>
              </a:lnSpc>
            </a:pPr>
            <a:r>
              <a:rPr lang="en-US" sz="3400">
                <a:solidFill>
                  <a:srgbClr val="000000"/>
                </a:solidFill>
                <a:latin typeface="Noto Sans"/>
              </a:rPr>
              <a:t>Về cơ bản, được chia làm hai loại là rời rạc (BAPD) và liên tục (BAPC)</a:t>
            </a:r>
          </a:p>
        </p:txBody>
      </p:sp>
      <p:sp>
        <p:nvSpPr>
          <p:cNvPr name="TextBox 19" id="19"/>
          <p:cNvSpPr txBox="true"/>
          <p:nvPr/>
        </p:nvSpPr>
        <p:spPr>
          <a:xfrm rot="0">
            <a:off x="345297" y="436937"/>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Giới thiệu về bài toán</a:t>
            </a:r>
          </a:p>
        </p:txBody>
      </p:sp>
      <p:grpSp>
        <p:nvGrpSpPr>
          <p:cNvPr name="Group 20" id="20"/>
          <p:cNvGrpSpPr/>
          <p:nvPr/>
        </p:nvGrpSpPr>
        <p:grpSpPr>
          <a:xfrm rot="0">
            <a:off x="1251888" y="6376248"/>
            <a:ext cx="450001" cy="450001"/>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2" id="22"/>
          <p:cNvSpPr txBox="true"/>
          <p:nvPr/>
        </p:nvSpPr>
        <p:spPr>
          <a:xfrm rot="0">
            <a:off x="2057426" y="6245858"/>
            <a:ext cx="15201874" cy="1180465"/>
          </a:xfrm>
          <a:prstGeom prst="rect">
            <a:avLst/>
          </a:prstGeom>
        </p:spPr>
        <p:txBody>
          <a:bodyPr anchor="t" rtlCol="false" tIns="0" lIns="0" bIns="0" rIns="0">
            <a:spAutoFit/>
          </a:bodyPr>
          <a:lstStyle/>
          <a:p>
            <a:pPr>
              <a:lnSpc>
                <a:spcPts val="4759"/>
              </a:lnSpc>
            </a:pPr>
            <a:r>
              <a:rPr lang="en-US" sz="3400">
                <a:solidFill>
                  <a:srgbClr val="000000"/>
                </a:solidFill>
                <a:latin typeface="Noto Sans"/>
              </a:rPr>
              <a:t>Trong bài này, chúng ta sẽ tìm hiểu về bài toán phân bổ tại bến tàu và xếp lịch cập </a:t>
            </a:r>
            <a:r>
              <a:rPr lang="en-US" sz="3400">
                <a:solidFill>
                  <a:srgbClr val="000000"/>
                </a:solidFill>
                <a:latin typeface="Noto Sans"/>
              </a:rPr>
              <a:t>bến cho các tàu.</a:t>
            </a:r>
          </a:p>
        </p:txBody>
      </p:sp>
      <p:grpSp>
        <p:nvGrpSpPr>
          <p:cNvPr name="Group 23" id="23"/>
          <p:cNvGrpSpPr/>
          <p:nvPr/>
        </p:nvGrpSpPr>
        <p:grpSpPr>
          <a:xfrm rot="0">
            <a:off x="1251888" y="7966288"/>
            <a:ext cx="450001" cy="450001"/>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25" id="25"/>
          <p:cNvSpPr txBox="true"/>
          <p:nvPr/>
        </p:nvSpPr>
        <p:spPr>
          <a:xfrm rot="0">
            <a:off x="2057426" y="7835898"/>
            <a:ext cx="15201874" cy="1780540"/>
          </a:xfrm>
          <a:prstGeom prst="rect">
            <a:avLst/>
          </a:prstGeom>
        </p:spPr>
        <p:txBody>
          <a:bodyPr anchor="t" rtlCol="false" tIns="0" lIns="0" bIns="0" rIns="0">
            <a:spAutoFit/>
          </a:bodyPr>
          <a:lstStyle/>
          <a:p>
            <a:pPr>
              <a:lnSpc>
                <a:spcPts val="4759"/>
              </a:lnSpc>
            </a:pPr>
            <a:r>
              <a:rPr lang="en-US" sz="3400">
                <a:solidFill>
                  <a:srgbClr val="000000"/>
                </a:solidFill>
                <a:latin typeface="Noto Sans"/>
              </a:rPr>
              <a:t>Mục tiêu c</a:t>
            </a:r>
            <a:r>
              <a:rPr lang="en-US" sz="3400">
                <a:solidFill>
                  <a:srgbClr val="000000"/>
                </a:solidFill>
                <a:latin typeface="Noto Sans"/>
              </a:rPr>
              <a:t>ủa bài toán là phân bổ không gian bến cho các tàu và lên lịch cho các tàu sao cho tổng thời gian dòng chảy (flowtime) có trọng số được giảm thiểu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565" y="2449644"/>
            <a:ext cx="17228870" cy="7373171"/>
            <a:chOff x="0" y="0"/>
            <a:chExt cx="9534214" cy="4080209"/>
          </a:xfrm>
        </p:grpSpPr>
        <p:sp>
          <p:nvSpPr>
            <p:cNvPr name="Freeform 3" id="3"/>
            <p:cNvSpPr/>
            <p:nvPr/>
          </p:nvSpPr>
          <p:spPr>
            <a:xfrm>
              <a:off x="0" y="0"/>
              <a:ext cx="9534214" cy="4080209"/>
            </a:xfrm>
            <a:custGeom>
              <a:avLst/>
              <a:gdLst/>
              <a:ahLst/>
              <a:cxnLst/>
              <a:rect r="r" b="b" t="t" l="l"/>
              <a:pathLst>
                <a:path h="4080209" w="9534214">
                  <a:moveTo>
                    <a:pt x="9409754" y="4080209"/>
                  </a:moveTo>
                  <a:lnTo>
                    <a:pt x="124460" y="4080209"/>
                  </a:lnTo>
                  <a:cubicBezTo>
                    <a:pt x="55880" y="4080209"/>
                    <a:pt x="0" y="4024329"/>
                    <a:pt x="0" y="3955749"/>
                  </a:cubicBezTo>
                  <a:lnTo>
                    <a:pt x="0" y="124460"/>
                  </a:lnTo>
                  <a:cubicBezTo>
                    <a:pt x="0" y="55880"/>
                    <a:pt x="55880" y="0"/>
                    <a:pt x="124460" y="0"/>
                  </a:cubicBezTo>
                  <a:lnTo>
                    <a:pt x="9409754" y="0"/>
                  </a:lnTo>
                  <a:cubicBezTo>
                    <a:pt x="9478334" y="0"/>
                    <a:pt x="9534214" y="55880"/>
                    <a:pt x="9534214" y="124460"/>
                  </a:cubicBezTo>
                  <a:lnTo>
                    <a:pt x="9534214" y="3955749"/>
                  </a:lnTo>
                  <a:cubicBezTo>
                    <a:pt x="9534214" y="4024329"/>
                    <a:pt x="9478334" y="4080209"/>
                    <a:pt x="9409754" y="4080209"/>
                  </a:cubicBezTo>
                  <a:close/>
                </a:path>
              </a:pathLst>
            </a:custGeom>
            <a:solidFill>
              <a:srgbClr val="F0DFC8"/>
            </a:solidFill>
          </p:spPr>
        </p:sp>
      </p:grpSp>
      <p:pic>
        <p:nvPicPr>
          <p:cNvPr name="Picture 4" id="4"/>
          <p:cNvPicPr>
            <a:picLocks noChangeAspect="true"/>
          </p:cNvPicPr>
          <p:nvPr/>
        </p:nvPicPr>
        <p:blipFill>
          <a:blip r:embed="rId2"/>
          <a:srcRect l="0" t="0" r="0" b="0"/>
          <a:stretch>
            <a:fillRect/>
          </a:stretch>
        </p:blipFill>
        <p:spPr>
          <a:xfrm flipH="false" flipV="false" rot="-6582438">
            <a:off x="16627360" y="623324"/>
            <a:ext cx="801243" cy="913044"/>
          </a:xfrm>
          <a:prstGeom prst="rect">
            <a:avLst/>
          </a:prstGeom>
        </p:spPr>
      </p:pic>
      <p:grpSp>
        <p:nvGrpSpPr>
          <p:cNvPr name="Group 5" id="5"/>
          <p:cNvGrpSpPr>
            <a:grpSpLocks noChangeAspect="true"/>
          </p:cNvGrpSpPr>
          <p:nvPr/>
        </p:nvGrpSpPr>
        <p:grpSpPr>
          <a:xfrm rot="-4965116">
            <a:off x="16775256" y="837200"/>
            <a:ext cx="353475" cy="306109"/>
            <a:chOff x="0" y="0"/>
            <a:chExt cx="6350000" cy="5499100"/>
          </a:xfrm>
        </p:grpSpPr>
        <p:sp>
          <p:nvSpPr>
            <p:cNvPr name="Freeform 6" id="6"/>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grpSp>
        <p:nvGrpSpPr>
          <p:cNvPr name="Group 7" id="7"/>
          <p:cNvGrpSpPr/>
          <p:nvPr/>
        </p:nvGrpSpPr>
        <p:grpSpPr>
          <a:xfrm rot="0">
            <a:off x="345297" y="247661"/>
            <a:ext cx="9326639" cy="3171634"/>
            <a:chOff x="0" y="0"/>
            <a:chExt cx="12435519" cy="4228845"/>
          </a:xfrm>
        </p:grpSpPr>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769" r="0" b="2769"/>
            <a:stretch>
              <a:fillRect/>
            </a:stretch>
          </p:blipFill>
          <p:spPr>
            <a:xfrm flipH="false" flipV="false" rot="0">
              <a:off x="0" y="0"/>
              <a:ext cx="12435519" cy="4228845"/>
            </a:xfrm>
            <a:prstGeom prst="rect">
              <a:avLst/>
            </a:prstGeom>
          </p:spPr>
        </p:pic>
        <p:sp>
          <p:nvSpPr>
            <p:cNvPr name="TextBox 9" id="9"/>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10" id="10"/>
          <p:cNvPicPr>
            <a:picLocks noChangeAspect="true"/>
          </p:cNvPicPr>
          <p:nvPr/>
        </p:nvPicPr>
        <p:blipFill>
          <a:blip r:embed="rId5"/>
          <a:srcRect l="0" t="0" r="0" b="0"/>
          <a:stretch>
            <a:fillRect/>
          </a:stretch>
        </p:blipFill>
        <p:spPr>
          <a:xfrm flipH="false" flipV="false" rot="0">
            <a:off x="3040519" y="2712457"/>
            <a:ext cx="12206963" cy="6847545"/>
          </a:xfrm>
          <a:prstGeom prst="rect">
            <a:avLst/>
          </a:prstGeom>
        </p:spPr>
      </p:pic>
      <p:sp>
        <p:nvSpPr>
          <p:cNvPr name="TextBox 11" id="11"/>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7</a:t>
            </a:r>
          </a:p>
        </p:txBody>
      </p:sp>
      <p:sp>
        <p:nvSpPr>
          <p:cNvPr name="TextBox 12" id="12"/>
          <p:cNvSpPr txBox="true"/>
          <p:nvPr/>
        </p:nvSpPr>
        <p:spPr>
          <a:xfrm rot="0">
            <a:off x="345297" y="436937"/>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Giới thiệu về bài toán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565" y="2449644"/>
            <a:ext cx="17228870" cy="7373171"/>
            <a:chOff x="0" y="0"/>
            <a:chExt cx="9534214" cy="4080209"/>
          </a:xfrm>
        </p:grpSpPr>
        <p:sp>
          <p:nvSpPr>
            <p:cNvPr name="Freeform 3" id="3"/>
            <p:cNvSpPr/>
            <p:nvPr/>
          </p:nvSpPr>
          <p:spPr>
            <a:xfrm>
              <a:off x="0" y="0"/>
              <a:ext cx="9534214" cy="4080209"/>
            </a:xfrm>
            <a:custGeom>
              <a:avLst/>
              <a:gdLst/>
              <a:ahLst/>
              <a:cxnLst/>
              <a:rect r="r" b="b" t="t" l="l"/>
              <a:pathLst>
                <a:path h="4080209" w="9534214">
                  <a:moveTo>
                    <a:pt x="9409754" y="4080209"/>
                  </a:moveTo>
                  <a:lnTo>
                    <a:pt x="124460" y="4080209"/>
                  </a:lnTo>
                  <a:cubicBezTo>
                    <a:pt x="55880" y="4080209"/>
                    <a:pt x="0" y="4024329"/>
                    <a:pt x="0" y="3955749"/>
                  </a:cubicBezTo>
                  <a:lnTo>
                    <a:pt x="0" y="124460"/>
                  </a:lnTo>
                  <a:cubicBezTo>
                    <a:pt x="0" y="55880"/>
                    <a:pt x="55880" y="0"/>
                    <a:pt x="124460" y="0"/>
                  </a:cubicBezTo>
                  <a:lnTo>
                    <a:pt x="9409754" y="0"/>
                  </a:lnTo>
                  <a:cubicBezTo>
                    <a:pt x="9478334" y="0"/>
                    <a:pt x="9534214" y="55880"/>
                    <a:pt x="9534214" y="124460"/>
                  </a:cubicBezTo>
                  <a:lnTo>
                    <a:pt x="9534214" y="3955749"/>
                  </a:lnTo>
                  <a:cubicBezTo>
                    <a:pt x="9534214" y="4024329"/>
                    <a:pt x="9478334" y="4080209"/>
                    <a:pt x="9409754" y="4080209"/>
                  </a:cubicBezTo>
                  <a:close/>
                </a:path>
              </a:pathLst>
            </a:custGeom>
            <a:solidFill>
              <a:srgbClr val="F0DFC8"/>
            </a:solidFill>
          </p:spPr>
        </p:sp>
      </p:grpSp>
      <p:grpSp>
        <p:nvGrpSpPr>
          <p:cNvPr name="Group 4" id="4"/>
          <p:cNvGrpSpPr/>
          <p:nvPr/>
        </p:nvGrpSpPr>
        <p:grpSpPr>
          <a:xfrm rot="0">
            <a:off x="345297" y="247661"/>
            <a:ext cx="9326639" cy="3171634"/>
            <a:chOff x="0" y="0"/>
            <a:chExt cx="12435519" cy="4228845"/>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769" r="0" b="2769"/>
            <a:stretch>
              <a:fillRect/>
            </a:stretch>
          </p:blipFill>
          <p:spPr>
            <a:xfrm flipH="false" flipV="false" rot="0">
              <a:off x="0" y="0"/>
              <a:ext cx="12435519" cy="4228845"/>
            </a:xfrm>
            <a:prstGeom prst="rect">
              <a:avLst/>
            </a:prstGeom>
          </p:spPr>
        </p:pic>
        <p:sp>
          <p:nvSpPr>
            <p:cNvPr name="TextBox 6" id="6"/>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7" id="7"/>
          <p:cNvPicPr>
            <a:picLocks noChangeAspect="true"/>
          </p:cNvPicPr>
          <p:nvPr/>
        </p:nvPicPr>
        <p:blipFill>
          <a:blip r:embed="rId4"/>
          <a:srcRect l="0" t="0" r="0" b="0"/>
          <a:stretch>
            <a:fillRect/>
          </a:stretch>
        </p:blipFill>
        <p:spPr>
          <a:xfrm flipH="false" flipV="false" rot="-6582438">
            <a:off x="16627360" y="623324"/>
            <a:ext cx="801243" cy="913044"/>
          </a:xfrm>
          <a:prstGeom prst="rect">
            <a:avLst/>
          </a:prstGeom>
        </p:spPr>
      </p:pic>
      <p:grpSp>
        <p:nvGrpSpPr>
          <p:cNvPr name="Group 8" id="8"/>
          <p:cNvGrpSpPr>
            <a:grpSpLocks noChangeAspect="true"/>
          </p:cNvGrpSpPr>
          <p:nvPr/>
        </p:nvGrpSpPr>
        <p:grpSpPr>
          <a:xfrm rot="-4965116">
            <a:off x="16775256" y="837200"/>
            <a:ext cx="353475" cy="306109"/>
            <a:chOff x="0" y="0"/>
            <a:chExt cx="6350000" cy="5499100"/>
          </a:xfrm>
        </p:grpSpPr>
        <p:sp>
          <p:nvSpPr>
            <p:cNvPr name="Freeform 9" id="9"/>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sp>
        <p:nvSpPr>
          <p:cNvPr name="TextBox 10" id="10"/>
          <p:cNvSpPr txBox="true"/>
          <p:nvPr/>
        </p:nvSpPr>
        <p:spPr>
          <a:xfrm rot="0">
            <a:off x="345297" y="436937"/>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Mô hình hóa bài toán</a:t>
            </a:r>
          </a:p>
        </p:txBody>
      </p:sp>
      <p:sp>
        <p:nvSpPr>
          <p:cNvPr name="TextBox 11" id="11"/>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9565" y="2449644"/>
            <a:ext cx="17228870" cy="7373171"/>
            <a:chOff x="0" y="0"/>
            <a:chExt cx="9534214" cy="4080209"/>
          </a:xfrm>
        </p:grpSpPr>
        <p:sp>
          <p:nvSpPr>
            <p:cNvPr name="Freeform 3" id="3"/>
            <p:cNvSpPr/>
            <p:nvPr/>
          </p:nvSpPr>
          <p:spPr>
            <a:xfrm>
              <a:off x="0" y="0"/>
              <a:ext cx="9534214" cy="4080209"/>
            </a:xfrm>
            <a:custGeom>
              <a:avLst/>
              <a:gdLst/>
              <a:ahLst/>
              <a:cxnLst/>
              <a:rect r="r" b="b" t="t" l="l"/>
              <a:pathLst>
                <a:path h="4080209" w="9534214">
                  <a:moveTo>
                    <a:pt x="9409754" y="4080209"/>
                  </a:moveTo>
                  <a:lnTo>
                    <a:pt x="124460" y="4080209"/>
                  </a:lnTo>
                  <a:cubicBezTo>
                    <a:pt x="55880" y="4080209"/>
                    <a:pt x="0" y="4024329"/>
                    <a:pt x="0" y="3955749"/>
                  </a:cubicBezTo>
                  <a:lnTo>
                    <a:pt x="0" y="124460"/>
                  </a:lnTo>
                  <a:cubicBezTo>
                    <a:pt x="0" y="55880"/>
                    <a:pt x="55880" y="0"/>
                    <a:pt x="124460" y="0"/>
                  </a:cubicBezTo>
                  <a:lnTo>
                    <a:pt x="9409754" y="0"/>
                  </a:lnTo>
                  <a:cubicBezTo>
                    <a:pt x="9478334" y="0"/>
                    <a:pt x="9534214" y="55880"/>
                    <a:pt x="9534214" y="124460"/>
                  </a:cubicBezTo>
                  <a:lnTo>
                    <a:pt x="9534214" y="3955749"/>
                  </a:lnTo>
                  <a:cubicBezTo>
                    <a:pt x="9534214" y="4024329"/>
                    <a:pt x="9478334" y="4080209"/>
                    <a:pt x="9409754" y="4080209"/>
                  </a:cubicBezTo>
                  <a:close/>
                </a:path>
              </a:pathLst>
            </a:custGeom>
            <a:solidFill>
              <a:srgbClr val="F0DFC8"/>
            </a:solidFill>
          </p:spPr>
        </p:sp>
      </p:grpSp>
      <p:grpSp>
        <p:nvGrpSpPr>
          <p:cNvPr name="Group 4" id="4"/>
          <p:cNvGrpSpPr/>
          <p:nvPr/>
        </p:nvGrpSpPr>
        <p:grpSpPr>
          <a:xfrm rot="0">
            <a:off x="345297" y="247661"/>
            <a:ext cx="9326639" cy="3171634"/>
            <a:chOff x="0" y="0"/>
            <a:chExt cx="12435519" cy="4228845"/>
          </a:xfrm>
        </p:grpSpPr>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769" r="0" b="2769"/>
            <a:stretch>
              <a:fillRect/>
            </a:stretch>
          </p:blipFill>
          <p:spPr>
            <a:xfrm flipH="false" flipV="false" rot="0">
              <a:off x="0" y="0"/>
              <a:ext cx="12435519" cy="4228845"/>
            </a:xfrm>
            <a:prstGeom prst="rect">
              <a:avLst/>
            </a:prstGeom>
          </p:spPr>
        </p:pic>
        <p:sp>
          <p:nvSpPr>
            <p:cNvPr name="TextBox 6" id="6"/>
            <p:cNvSpPr txBox="true"/>
            <p:nvPr/>
          </p:nvSpPr>
          <p:spPr>
            <a:xfrm rot="0">
              <a:off x="1779653" y="484649"/>
              <a:ext cx="8876212" cy="1505803"/>
            </a:xfrm>
            <a:prstGeom prst="rect">
              <a:avLst/>
            </a:prstGeom>
          </p:spPr>
          <p:txBody>
            <a:bodyPr anchor="t" rtlCol="false" tIns="0" lIns="0" bIns="0" rIns="0">
              <a:spAutoFit/>
            </a:bodyPr>
            <a:lstStyle/>
            <a:p>
              <a:pPr>
                <a:lnSpc>
                  <a:spcPts val="8440"/>
                </a:lnSpc>
              </a:pPr>
            </a:p>
          </p:txBody>
        </p:sp>
      </p:grpSp>
      <p:pic>
        <p:nvPicPr>
          <p:cNvPr name="Picture 7" id="7"/>
          <p:cNvPicPr>
            <a:picLocks noChangeAspect="true"/>
          </p:cNvPicPr>
          <p:nvPr/>
        </p:nvPicPr>
        <p:blipFill>
          <a:blip r:embed="rId5"/>
          <a:srcRect l="0" t="0" r="0" b="0"/>
          <a:stretch>
            <a:fillRect/>
          </a:stretch>
        </p:blipFill>
        <p:spPr>
          <a:xfrm flipH="false" flipV="false" rot="-6582438">
            <a:off x="16627360" y="623324"/>
            <a:ext cx="801243" cy="913044"/>
          </a:xfrm>
          <a:prstGeom prst="rect">
            <a:avLst/>
          </a:prstGeom>
        </p:spPr>
      </p:pic>
      <p:grpSp>
        <p:nvGrpSpPr>
          <p:cNvPr name="Group 8" id="8"/>
          <p:cNvGrpSpPr>
            <a:grpSpLocks noChangeAspect="true"/>
          </p:cNvGrpSpPr>
          <p:nvPr/>
        </p:nvGrpSpPr>
        <p:grpSpPr>
          <a:xfrm rot="-4965116">
            <a:off x="16775256" y="837200"/>
            <a:ext cx="353475" cy="306109"/>
            <a:chOff x="0" y="0"/>
            <a:chExt cx="6350000" cy="5499100"/>
          </a:xfrm>
        </p:grpSpPr>
        <p:sp>
          <p:nvSpPr>
            <p:cNvPr name="Freeform 9" id="9"/>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795833"/>
            </a:solidFill>
          </p:spPr>
        </p:sp>
      </p:grpSp>
      <p:pic>
        <p:nvPicPr>
          <p:cNvPr name="Picture 10" id="10"/>
          <p:cNvPicPr>
            <a:picLocks noChangeAspect="true"/>
          </p:cNvPicPr>
          <p:nvPr/>
        </p:nvPicPr>
        <p:blipFill>
          <a:blip r:embed="rId6"/>
          <a:srcRect l="0" t="0" r="0" b="0"/>
          <a:stretch>
            <a:fillRect/>
          </a:stretch>
        </p:blipFill>
        <p:spPr>
          <a:xfrm flipH="false" flipV="false" rot="0">
            <a:off x="1011753" y="3086075"/>
            <a:ext cx="7792130" cy="6351216"/>
          </a:xfrm>
          <a:prstGeom prst="rect">
            <a:avLst/>
          </a:prstGeom>
        </p:spPr>
      </p:pic>
      <p:grpSp>
        <p:nvGrpSpPr>
          <p:cNvPr name="Group 11" id="11"/>
          <p:cNvGrpSpPr/>
          <p:nvPr/>
        </p:nvGrpSpPr>
        <p:grpSpPr>
          <a:xfrm rot="0">
            <a:off x="13307453" y="548743"/>
            <a:ext cx="1087178" cy="1087178"/>
            <a:chOff x="0" y="0"/>
            <a:chExt cx="1449570" cy="1449570"/>
          </a:xfrm>
        </p:grpSpPr>
        <p:grpSp>
          <p:nvGrpSpPr>
            <p:cNvPr name="Group 12" id="12"/>
            <p:cNvGrpSpPr/>
            <p:nvPr/>
          </p:nvGrpSpPr>
          <p:grpSpPr>
            <a:xfrm rot="0">
              <a:off x="0" y="0"/>
              <a:ext cx="1449570" cy="1449570"/>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95833"/>
              </a:solidFill>
            </p:spPr>
          </p:sp>
        </p:grpSp>
        <p:sp>
          <p:nvSpPr>
            <p:cNvPr name="TextBox 14" id="14"/>
            <p:cNvSpPr txBox="true"/>
            <p:nvPr/>
          </p:nvSpPr>
          <p:spPr>
            <a:xfrm rot="0">
              <a:off x="370005" y="322865"/>
              <a:ext cx="709560" cy="841940"/>
            </a:xfrm>
            <a:prstGeom prst="rect">
              <a:avLst/>
            </a:prstGeom>
          </p:spPr>
          <p:txBody>
            <a:bodyPr anchor="t" rtlCol="false" tIns="0" lIns="0" bIns="0" rIns="0">
              <a:spAutoFit/>
            </a:bodyPr>
            <a:lstStyle/>
            <a:p>
              <a:pPr algn="ctr">
                <a:lnSpc>
                  <a:spcPts val="4863"/>
                </a:lnSpc>
              </a:pPr>
              <a:r>
                <a:rPr lang="en-US" sz="4421">
                  <a:solidFill>
                    <a:srgbClr val="FFFFFF"/>
                  </a:solidFill>
                  <a:latin typeface="DM Sans"/>
                </a:rPr>
                <a:t>1</a:t>
              </a:r>
            </a:p>
          </p:txBody>
        </p:sp>
      </p:grpSp>
      <p:pic>
        <p:nvPicPr>
          <p:cNvPr name="Picture 15" id="15"/>
          <p:cNvPicPr>
            <a:picLocks noChangeAspect="true"/>
          </p:cNvPicPr>
          <p:nvPr/>
        </p:nvPicPr>
        <p:blipFill>
          <a:blip r:embed="rId7"/>
          <a:srcRect l="0" t="0" r="10899" b="0"/>
          <a:stretch>
            <a:fillRect/>
          </a:stretch>
        </p:blipFill>
        <p:spPr>
          <a:xfrm flipH="false" flipV="false" rot="0">
            <a:off x="9102570" y="3086075"/>
            <a:ext cx="8409764" cy="6331392"/>
          </a:xfrm>
          <a:prstGeom prst="rect">
            <a:avLst/>
          </a:prstGeom>
        </p:spPr>
      </p:pic>
      <p:sp>
        <p:nvSpPr>
          <p:cNvPr name="TextBox 16" id="16"/>
          <p:cNvSpPr txBox="true"/>
          <p:nvPr/>
        </p:nvSpPr>
        <p:spPr>
          <a:xfrm rot="0">
            <a:off x="345297" y="436937"/>
            <a:ext cx="9125042" cy="1266825"/>
          </a:xfrm>
          <a:prstGeom prst="rect">
            <a:avLst/>
          </a:prstGeom>
        </p:spPr>
        <p:txBody>
          <a:bodyPr anchor="t" rtlCol="false" tIns="0" lIns="0" bIns="0" rIns="0">
            <a:spAutoFit/>
          </a:bodyPr>
          <a:lstStyle/>
          <a:p>
            <a:pPr algn="ctr">
              <a:lnSpc>
                <a:spcPts val="10499"/>
              </a:lnSpc>
            </a:pPr>
            <a:r>
              <a:rPr lang="en-US" sz="7499">
                <a:solidFill>
                  <a:srgbClr val="FFFFFF"/>
                </a:solidFill>
                <a:latin typeface="Dancing Script"/>
              </a:rPr>
              <a:t>Mô hình hóa bài toán</a:t>
            </a:r>
          </a:p>
        </p:txBody>
      </p:sp>
      <p:sp>
        <p:nvSpPr>
          <p:cNvPr name="TextBox 17" id="17"/>
          <p:cNvSpPr txBox="true"/>
          <p:nvPr/>
        </p:nvSpPr>
        <p:spPr>
          <a:xfrm rot="0">
            <a:off x="17671152" y="9765665"/>
            <a:ext cx="616848" cy="521335"/>
          </a:xfrm>
          <a:prstGeom prst="rect">
            <a:avLst/>
          </a:prstGeom>
        </p:spPr>
        <p:txBody>
          <a:bodyPr anchor="t" rtlCol="false" tIns="0" lIns="0" bIns="0" rIns="0">
            <a:spAutoFit/>
          </a:bodyPr>
          <a:lstStyle/>
          <a:p>
            <a:pPr algn="ctr">
              <a:lnSpc>
                <a:spcPts val="4339"/>
              </a:lnSpc>
            </a:pPr>
            <a:r>
              <a:rPr lang="en-US" sz="3099">
                <a:solidFill>
                  <a:srgbClr val="000000"/>
                </a:solidFill>
                <a:latin typeface="Noto Sans"/>
              </a:rPr>
              <a:t>9</a:t>
            </a:r>
          </a:p>
        </p:txBody>
      </p:sp>
      <p:sp>
        <p:nvSpPr>
          <p:cNvPr name="TextBox 18" id="18"/>
          <p:cNvSpPr txBox="true"/>
          <p:nvPr/>
        </p:nvSpPr>
        <p:spPr>
          <a:xfrm rot="0">
            <a:off x="11094747" y="1712787"/>
            <a:ext cx="5512588" cy="602840"/>
          </a:xfrm>
          <a:prstGeom prst="rect">
            <a:avLst/>
          </a:prstGeom>
        </p:spPr>
        <p:txBody>
          <a:bodyPr anchor="t" rtlCol="false" tIns="0" lIns="0" bIns="0" rIns="0">
            <a:spAutoFit/>
          </a:bodyPr>
          <a:lstStyle/>
          <a:p>
            <a:pPr algn="ctr" marL="0" indent="0" lvl="0">
              <a:lnSpc>
                <a:spcPts val="5097"/>
              </a:lnSpc>
              <a:spcBef>
                <a:spcPct val="0"/>
              </a:spcBef>
            </a:pPr>
            <a:r>
              <a:rPr lang="en-US" sz="3641">
                <a:solidFill>
                  <a:srgbClr val="000000"/>
                </a:solidFill>
                <a:latin typeface="DM Sans"/>
              </a:rPr>
              <a:t>Biểu đồ không-thời gian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DAFNVw1jg2k</dc:identifier>
  <dcterms:modified xsi:type="dcterms:W3CDTF">2011-08-01T06:04:30Z</dcterms:modified>
  <cp:revision>1</cp:revision>
  <dc:title>Bản sao của Git- VCS</dc:title>
</cp:coreProperties>
</file>